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0"/>
  </p:notesMasterIdLst>
  <p:sldIdLst>
    <p:sldId id="348" r:id="rId5"/>
    <p:sldId id="368" r:id="rId6"/>
    <p:sldId id="266" r:id="rId7"/>
    <p:sldId id="369" r:id="rId8"/>
    <p:sldId id="571" r:id="rId9"/>
    <p:sldId id="301" r:id="rId10"/>
    <p:sldId id="355" r:id="rId11"/>
    <p:sldId id="604" r:id="rId12"/>
    <p:sldId id="623" r:id="rId13"/>
    <p:sldId id="624" r:id="rId14"/>
    <p:sldId id="293" r:id="rId15"/>
    <p:sldId id="625" r:id="rId16"/>
    <p:sldId id="296" r:id="rId17"/>
    <p:sldId id="381" r:id="rId18"/>
    <p:sldId id="382" r:id="rId19"/>
    <p:sldId id="372" r:id="rId20"/>
    <p:sldId id="626" r:id="rId21"/>
    <p:sldId id="627" r:id="rId22"/>
    <p:sldId id="508" r:id="rId23"/>
    <p:sldId id="595" r:id="rId24"/>
    <p:sldId id="619" r:id="rId25"/>
    <p:sldId id="628" r:id="rId26"/>
    <p:sldId id="629" r:id="rId27"/>
    <p:sldId id="386" r:id="rId28"/>
    <p:sldId id="4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604"/>
            <p14:sldId id="623"/>
            <p14:sldId id="624"/>
          </p14:sldIdLst>
        </p14:section>
        <p14:section name="Talk Tasks and CfUs" id="{4C9413DB-D0EA-4B28-BCAD-DF427EF851DC}">
          <p14:sldIdLst>
            <p14:sldId id="293"/>
            <p14:sldId id="625"/>
            <p14:sldId id="296"/>
            <p14:sldId id="381"/>
            <p14:sldId id="382"/>
          </p14:sldIdLst>
        </p14:section>
        <p14:section name="IP/Activity section" id="{7BE6C088-FF53-8841-BAB4-205CA899FCE1}">
          <p14:sldIdLst>
            <p14:sldId id="372"/>
            <p14:sldId id="626"/>
            <p14:sldId id="627"/>
            <p14:sldId id="508"/>
            <p14:sldId id="595"/>
            <p14:sldId id="619"/>
            <p14:sldId id="628"/>
            <p14:sldId id="629"/>
            <p14:sldId id="386"/>
            <p14:sldId id="41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6"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B5A4EF-01BC-4DDB-BA1F-86D77FAD58D8}" v="2" dt="2025-10-01T13:34:16.381"/>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5807" autoAdjust="0"/>
  </p:normalViewPr>
  <p:slideViewPr>
    <p:cSldViewPr snapToGrid="0">
      <p:cViewPr varScale="1">
        <p:scale>
          <a:sx n="73" d="100"/>
          <a:sy n="73" d="100"/>
        </p:scale>
        <p:origin x="123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1BC912EE-1B1A-5446-81B7-AD11F6D63D7F}"/>
    <pc:docChg chg="undo custSel modSld">
      <pc:chgData name="Joanna Scouler" userId="da2978bb-3a89-42a2-b6f4-686f2140a0cc" providerId="ADAL" clId="{1BC912EE-1B1A-5446-81B7-AD11F6D63D7F}" dt="2023-05-04T12:24:01.717" v="8" actId="21"/>
      <pc:docMkLst>
        <pc:docMk/>
      </pc:docMkLst>
      <pc:sldChg chg="addSp delSp modSp mod">
        <pc:chgData name="Joanna Scouler" userId="da2978bb-3a89-42a2-b6f4-686f2140a0cc" providerId="ADAL" clId="{1BC912EE-1B1A-5446-81B7-AD11F6D63D7F}" dt="2023-05-04T12:24:01.717" v="8" actId="21"/>
        <pc:sldMkLst>
          <pc:docMk/>
          <pc:sldMk cId="2877634971" sldId="604"/>
        </pc:sldMkLst>
      </pc:sldChg>
    </pc:docChg>
  </pc:docChgLst>
  <pc:docChgLst>
    <pc:chgData name="Jessica Wood" userId="7b7afa86-af4c-4fc5-8b10-ec0f2d4e8519" providerId="ADAL" clId="{13105F3E-B3E9-44DF-9B3F-A6199A083FB7}"/>
    <pc:docChg chg="modSld">
      <pc:chgData name="Jessica Wood" userId="7b7afa86-af4c-4fc5-8b10-ec0f2d4e8519" providerId="ADAL" clId="{13105F3E-B3E9-44DF-9B3F-A6199A083FB7}" dt="2025-10-01T13:34:16.381" v="1" actId="20577"/>
      <pc:docMkLst>
        <pc:docMk/>
      </pc:docMkLst>
      <pc:sldChg chg="modSp">
        <pc:chgData name="Jessica Wood" userId="7b7afa86-af4c-4fc5-8b10-ec0f2d4e8519" providerId="ADAL" clId="{13105F3E-B3E9-44DF-9B3F-A6199A083FB7}" dt="2025-10-01T13:34:16.381" v="1" actId="20577"/>
        <pc:sldMkLst>
          <pc:docMk/>
          <pc:sldMk cId="4208310174" sldId="624"/>
        </pc:sldMkLst>
        <pc:spChg chg="mod">
          <ac:chgData name="Jessica Wood" userId="7b7afa86-af4c-4fc5-8b10-ec0f2d4e8519" providerId="ADAL" clId="{13105F3E-B3E9-44DF-9B3F-A6199A083FB7}" dt="2025-10-01T13:34:16.381" v="1" actId="20577"/>
          <ac:spMkLst>
            <pc:docMk/>
            <pc:sldMk cId="4208310174" sldId="624"/>
            <ac:spMk id="9" creationId="{B4529556-CF72-FB94-B90A-F93F8EC39427}"/>
          </ac:spMkLst>
        </pc:spChg>
      </pc:sldChg>
    </pc:docChg>
  </pc:docChgLst>
  <pc:docChgLst>
    <pc:chgData name="Joanna Scouler" userId="da2978bb-3a89-42a2-b6f4-686f2140a0cc" providerId="ADAL" clId="{FBF96BF6-A575-E940-82F6-F87844CCE7CC}"/>
    <pc:docChg chg="addSld delSld modSld modSection">
      <pc:chgData name="Joanna Scouler" userId="da2978bb-3a89-42a2-b6f4-686f2140a0cc" providerId="ADAL" clId="{FBF96BF6-A575-E940-82F6-F87844CCE7CC}" dt="2024-03-27T13:25:14.681" v="55" actId="20577"/>
      <pc:docMkLst>
        <pc:docMk/>
      </pc:docMkLst>
      <pc:sldChg chg="modSp mod">
        <pc:chgData name="Joanna Scouler" userId="da2978bb-3a89-42a2-b6f4-686f2140a0cc" providerId="ADAL" clId="{FBF96BF6-A575-E940-82F6-F87844CCE7CC}" dt="2024-03-27T13:24:29.981" v="48" actId="14100"/>
        <pc:sldMkLst>
          <pc:docMk/>
          <pc:sldMk cId="3330400795" sldId="266"/>
        </pc:sldMkLst>
      </pc:sldChg>
      <pc:sldChg chg="del">
        <pc:chgData name="Joanna Scouler" userId="da2978bb-3a89-42a2-b6f4-686f2140a0cc" providerId="ADAL" clId="{FBF96BF6-A575-E940-82F6-F87844CCE7CC}" dt="2024-03-27T13:22:03.072" v="3" actId="2696"/>
        <pc:sldMkLst>
          <pc:docMk/>
          <pc:sldMk cId="3612247813" sldId="300"/>
        </pc:sldMkLst>
      </pc:sldChg>
      <pc:sldChg chg="modSp mod modNotesTx">
        <pc:chgData name="Joanna Scouler" userId="da2978bb-3a89-42a2-b6f4-686f2140a0cc" providerId="ADAL" clId="{FBF96BF6-A575-E940-82F6-F87844CCE7CC}" dt="2024-03-27T13:24:22.348" v="47" actId="1038"/>
        <pc:sldMkLst>
          <pc:docMk/>
          <pc:sldMk cId="2552635373" sldId="301"/>
        </pc:sldMkLst>
      </pc:sldChg>
      <pc:sldChg chg="modSp mod">
        <pc:chgData name="Joanna Scouler" userId="da2978bb-3a89-42a2-b6f4-686f2140a0cc" providerId="ADAL" clId="{FBF96BF6-A575-E940-82F6-F87844CCE7CC}" dt="2024-03-27T13:24:36.717" v="50" actId="20577"/>
        <pc:sldMkLst>
          <pc:docMk/>
          <pc:sldMk cId="2998874489" sldId="368"/>
        </pc:sldMkLst>
      </pc:sldChg>
      <pc:sldChg chg="modSp mod">
        <pc:chgData name="Joanna Scouler" userId="da2978bb-3a89-42a2-b6f4-686f2140a0cc" providerId="ADAL" clId="{FBF96BF6-A575-E940-82F6-F87844CCE7CC}" dt="2024-03-27T13:25:14.681" v="55" actId="20577"/>
        <pc:sldMkLst>
          <pc:docMk/>
          <pc:sldMk cId="3117368702" sldId="369"/>
        </pc:sldMkLst>
      </pc:sldChg>
      <pc:sldChg chg="modSp add mod">
        <pc:chgData name="Joanna Scouler" userId="da2978bb-3a89-42a2-b6f4-686f2140a0cc" providerId="ADAL" clId="{FBF96BF6-A575-E940-82F6-F87844CCE7CC}" dt="2024-03-27T13:22:02.025" v="2" actId="20577"/>
        <pc:sldMkLst>
          <pc:docMk/>
          <pc:sldMk cId="338003833" sldId="411"/>
        </pc:sldMkLst>
      </pc:sldChg>
    </pc:docChg>
  </pc:docChgLst>
  <pc:docChgLst>
    <pc:chgData name="Joanna Scouler" userId="da2978bb-3a89-42a2-b6f4-686f2140a0cc" providerId="ADAL" clId="{0641B5DF-400B-B34B-8276-4345AEAF5BF3}"/>
    <pc:docChg chg="modSld">
      <pc:chgData name="Joanna Scouler" userId="da2978bb-3a89-42a2-b6f4-686f2140a0cc" providerId="ADAL" clId="{0641B5DF-400B-B34B-8276-4345AEAF5BF3}" dt="2024-08-15T11:58:02.457" v="75" actId="1076"/>
      <pc:docMkLst>
        <pc:docMk/>
      </pc:docMkLst>
      <pc:sldChg chg="delSp modSp modNotesTx">
        <pc:chgData name="Joanna Scouler" userId="da2978bb-3a89-42a2-b6f4-686f2140a0cc" providerId="ADAL" clId="{0641B5DF-400B-B34B-8276-4345AEAF5BF3}" dt="2024-08-15T11:57:10.645" v="26" actId="20577"/>
        <pc:sldMkLst>
          <pc:docMk/>
          <pc:sldMk cId="35784494" sldId="623"/>
        </pc:sldMkLst>
      </pc:sldChg>
      <pc:sldChg chg="modSp modNotesTx">
        <pc:chgData name="Joanna Scouler" userId="da2978bb-3a89-42a2-b6f4-686f2140a0cc" providerId="ADAL" clId="{0641B5DF-400B-B34B-8276-4345AEAF5BF3}" dt="2024-08-15T11:58:02.457" v="75" actId="1076"/>
        <pc:sldMkLst>
          <pc:docMk/>
          <pc:sldMk cId="4208310174" sldId="624"/>
        </pc:sldMkLst>
      </pc:sldChg>
    </pc:docChg>
  </pc:docChgLst>
  <pc:docChgLst>
    <pc:chgData name="Joanna Scouler" userId="da2978bb-3a89-42a2-b6f4-686f2140a0cc" providerId="ADAL" clId="{4381C41E-D479-7F47-9C16-B4A5408D549B}"/>
    <pc:docChg chg="modSld">
      <pc:chgData name="Joanna Scouler" userId="da2978bb-3a89-42a2-b6f4-686f2140a0cc" providerId="ADAL" clId="{4381C41E-D479-7F47-9C16-B4A5408D549B}" dt="2024-05-02T14:59:49.766" v="7" actId="20577"/>
      <pc:docMkLst>
        <pc:docMk/>
      </pc:docMkLst>
      <pc:sldChg chg="modSp">
        <pc:chgData name="Joanna Scouler" userId="da2978bb-3a89-42a2-b6f4-686f2140a0cc" providerId="ADAL" clId="{4381C41E-D479-7F47-9C16-B4A5408D549B}" dt="2024-05-02T14:59:49.766" v="7" actId="20577"/>
        <pc:sldMkLst>
          <pc:docMk/>
          <pc:sldMk cId="1337024305" sldId="59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b="1" dirty="0"/>
              <a:t>Suggested exposition:</a:t>
            </a:r>
          </a:p>
          <a:p>
            <a:r>
              <a:rPr lang="en-GB" sz="1800" b="0" i="0" u="none" strike="noStrike" dirty="0">
                <a:solidFill>
                  <a:srgbClr val="000000"/>
                </a:solidFill>
                <a:effectLst/>
                <a:latin typeface="Century Gothic" panose="020B0502020202020204" pitchFamily="34" charset="0"/>
              </a:rPr>
              <a:t>Some of the alcohols can be used as fuels because they undergo combustion, which is an exothermic reaction to release energy. </a:t>
            </a:r>
          </a:p>
          <a:p>
            <a:r>
              <a:rPr lang="en-GB" sz="1800" b="0" i="0" u="none" strike="noStrike" dirty="0">
                <a:solidFill>
                  <a:srgbClr val="000000"/>
                </a:solidFill>
                <a:effectLst/>
                <a:latin typeface="Century Gothic" panose="020B0502020202020204" pitchFamily="34" charset="0"/>
              </a:rPr>
              <a:t>For example, complete combustion of ethanol produces carbon dioxide and water, similarly to complete combustion of the alkanes. </a:t>
            </a:r>
          </a:p>
          <a:p>
            <a:r>
              <a:rPr lang="en-GB" sz="1800" b="0" i="0" u="none" strike="noStrike" dirty="0">
                <a:solidFill>
                  <a:srgbClr val="000000"/>
                </a:solidFill>
                <a:effectLst/>
                <a:latin typeface="Century Gothic" panose="020B0502020202020204" pitchFamily="34" charset="0"/>
              </a:rPr>
              <a:t>Alcohols can also undergo incomplete combustion. </a:t>
            </a:r>
          </a:p>
          <a:p>
            <a:r>
              <a:rPr lang="en-GB" sz="1800" b="0" i="1" u="none" strike="noStrike" dirty="0">
                <a:solidFill>
                  <a:srgbClr val="000000"/>
                </a:solidFill>
                <a:effectLst/>
                <a:latin typeface="Century Gothic" panose="020B0502020202020204" pitchFamily="34" charset="0"/>
              </a:rPr>
              <a:t>What is the difference between complete and incomplete combustion?</a:t>
            </a:r>
          </a:p>
          <a:p>
            <a:r>
              <a:rPr lang="en-GB" sz="1800" b="1" i="1" u="none" strike="noStrike" dirty="0">
                <a:solidFill>
                  <a:srgbClr val="000000"/>
                </a:solidFill>
                <a:effectLst/>
                <a:latin typeface="Century Gothic" panose="020B0502020202020204" pitchFamily="34" charset="0"/>
              </a:rPr>
              <a:t>Complete combustion happens when there is a plentiful supply of air/oxygen. </a:t>
            </a:r>
          </a:p>
          <a:p>
            <a:r>
              <a:rPr lang="en-GB" sz="1800" b="0" i="0" u="none" strike="noStrike" dirty="0">
                <a:solidFill>
                  <a:srgbClr val="000000"/>
                </a:solidFill>
                <a:effectLst/>
                <a:latin typeface="Century Gothic" panose="020B0502020202020204" pitchFamily="34" charset="0"/>
              </a:rPr>
              <a:t>The products of incomplete combustion of alcohols are the same as the products of incomplete combustion of alkanes. </a:t>
            </a:r>
          </a:p>
          <a:p>
            <a:r>
              <a:rPr lang="en-GB" sz="1800" b="0" i="1" u="none" strike="noStrike" dirty="0">
                <a:solidFill>
                  <a:srgbClr val="000000"/>
                </a:solidFill>
                <a:effectLst/>
                <a:latin typeface="Century Gothic" panose="020B0502020202020204" pitchFamily="34" charset="0"/>
              </a:rPr>
              <a:t>What are theses products?</a:t>
            </a:r>
          </a:p>
          <a:p>
            <a:r>
              <a:rPr lang="en-GB" sz="1800" b="1" i="1" u="none" strike="noStrike" dirty="0">
                <a:solidFill>
                  <a:srgbClr val="000000"/>
                </a:solidFill>
                <a:effectLst/>
                <a:latin typeface="Century Gothic" panose="020B0502020202020204" pitchFamily="34" charset="0"/>
              </a:rPr>
              <a:t>Water, carbon and carbon monoxide. </a:t>
            </a:r>
          </a:p>
          <a:p>
            <a:endParaRPr lang="en-GB" sz="1800" b="1" i="1" u="none" strike="noStrike" dirty="0">
              <a:solidFill>
                <a:srgbClr val="000000"/>
              </a:solidFill>
              <a:effectLst/>
              <a:latin typeface="Century Gothic" panose="020B0502020202020204" pitchFamily="34" charset="0"/>
            </a:endParaRPr>
          </a:p>
          <a:p>
            <a:r>
              <a:rPr lang="en-GB" sz="1800" b="0" i="0" u="none" strike="noStrike" dirty="0">
                <a:solidFill>
                  <a:srgbClr val="000000"/>
                </a:solidFill>
                <a:effectLst/>
                <a:latin typeface="Century Gothic" panose="020B0502020202020204" pitchFamily="34" charset="0"/>
              </a:rPr>
              <a:t>Alcohols also react with sodium. If a small piece of sodium is dropped into ethanol, bubbles of hydrogen gas are produced and the liquid contains sodium ethoxide.</a:t>
            </a:r>
          </a:p>
          <a:p>
            <a:r>
              <a:rPr lang="en-GB" sz="1800" b="0" i="0" u="none" strike="noStrike" dirty="0">
                <a:solidFill>
                  <a:srgbClr val="000000"/>
                </a:solidFill>
                <a:effectLst/>
                <a:latin typeface="Century Gothic" panose="020B0502020202020204" pitchFamily="34" charset="0"/>
              </a:rPr>
              <a:t>For example: ethanol reacts with sodium to form sodium ethoxide and hydrogen gas. This can be represented with a chemical equation. </a:t>
            </a:r>
          </a:p>
          <a:p>
            <a:r>
              <a:rPr lang="en-GB" sz="1800" b="0" i="0" u="none" strike="noStrike" dirty="0">
                <a:solidFill>
                  <a:srgbClr val="000000"/>
                </a:solidFill>
                <a:effectLst/>
                <a:latin typeface="Century Gothic" panose="020B0502020202020204" pitchFamily="34" charset="0"/>
              </a:rPr>
              <a:t>Methanol, propanol and butanol all react with sodium in a similar why. </a:t>
            </a:r>
          </a:p>
          <a:p>
            <a:r>
              <a:rPr lang="en-GB" sz="1800" b="0" i="1" u="none" strike="noStrike" dirty="0">
                <a:solidFill>
                  <a:srgbClr val="000000"/>
                </a:solidFill>
                <a:effectLst/>
                <a:latin typeface="Century Gothic" panose="020B0502020202020204" pitchFamily="34" charset="0"/>
              </a:rPr>
              <a:t>Why should only a small piece of sodium be dropped into the alcohol?</a:t>
            </a:r>
          </a:p>
          <a:p>
            <a:r>
              <a:rPr lang="en-GB" sz="1800" b="1" i="1" u="none" strike="noStrike" dirty="0">
                <a:solidFill>
                  <a:srgbClr val="000000"/>
                </a:solidFill>
                <a:effectLst/>
                <a:latin typeface="Century Gothic" panose="020B0502020202020204" pitchFamily="34" charset="0"/>
              </a:rPr>
              <a:t>Because sodium is very reactive so the reaction may produce hydrogen gas very vigorously. </a:t>
            </a:r>
          </a:p>
          <a:p>
            <a:endParaRPr lang="en-GB" sz="1800" b="1" i="1" u="none" strike="noStrike" dirty="0">
              <a:solidFill>
                <a:srgbClr val="000000"/>
              </a:solidFill>
              <a:effectLst/>
              <a:latin typeface="Century Gothic" panose="020B0502020202020204" pitchFamily="34" charset="0"/>
            </a:endParaRPr>
          </a:p>
          <a:p>
            <a:r>
              <a:rPr lang="en-GB" sz="1800" b="0" i="0" u="none" strike="noStrike" dirty="0">
                <a:solidFill>
                  <a:srgbClr val="000000"/>
                </a:solidFill>
                <a:effectLst/>
                <a:latin typeface="Century Gothic" panose="020B0502020202020204" pitchFamily="34" charset="0"/>
              </a:rPr>
              <a:t>Image from pixabay</a:t>
            </a:r>
            <a:br>
              <a:rPr lang="en-GB" sz="1800" b="0" i="0" u="none" strike="noStrike" dirty="0">
                <a:solidFill>
                  <a:srgbClr val="000000"/>
                </a:solidFill>
                <a:effectLst/>
                <a:latin typeface="Century Gothic" panose="020B0502020202020204" pitchFamily="34" charset="0"/>
              </a:rPr>
            </a:br>
            <a:br>
              <a:rPr lang="en-GB" sz="1800" b="0" i="0" u="none" strike="noStrike" dirty="0">
                <a:solidFill>
                  <a:srgbClr val="000000"/>
                </a:solidFill>
                <a:effectLst/>
                <a:latin typeface="Century Gothic" panose="020B0502020202020204" pitchFamily="34" charset="0"/>
              </a:rPr>
            </a:b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3975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This talk task is designed to ensure that students are clear on the properties of the different fractions, drawing out if they understand the difference between high and low volatility and viscosity.</a:t>
            </a:r>
          </a:p>
          <a:p>
            <a:r>
              <a:rPr lang="en-GB" b="0" dirty="0"/>
              <a:t>Blue: incorrect</a:t>
            </a:r>
          </a:p>
          <a:p>
            <a:r>
              <a:rPr lang="en-GB" b="0" dirty="0"/>
              <a:t>Yellow: correct</a:t>
            </a:r>
          </a:p>
          <a:p>
            <a:r>
              <a:rPr lang="en-GB" b="0" dirty="0"/>
              <a:t>Green: incorrect</a:t>
            </a:r>
          </a:p>
          <a:p>
            <a:r>
              <a:rPr lang="en-GB" b="0" dirty="0"/>
              <a:t>Pink: incorrect - they also contain oxygen atoms so they cannot be called hydrocarbons</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9296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Oxygen can only make two bonds so there is an extra hydrogen atom attached to the oxygen</a:t>
            </a:r>
          </a:p>
          <a:p>
            <a:r>
              <a:rPr lang="en-GB" dirty="0"/>
              <a:t>B: The hydrogen and oxygen atoms of the hydroxyl group are the wrong way round</a:t>
            </a:r>
          </a:p>
          <a:p>
            <a:r>
              <a:rPr lang="en-GB" dirty="0"/>
              <a:t>C: There should not be a double bond between C and O</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9254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0373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Name the alkane with one carbon.</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why the first alkene is ethene. </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Methane</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As the functional group for alkenes is the C=C double bond, which requires a minimum of two carbon atoms. </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93501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identified the importance of the hydroxyl group. If students answer C, they have confused the formulae of methanol and ethanol. </a:t>
            </a:r>
            <a:r>
              <a:rPr lang="en-GB" b="0" i="1" dirty="0"/>
              <a:t>To fix it, review the general formula for the alcohols and the naming conventions.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the use of methanol and ethanol. If students answer C, they have confused the use of methanol with propanol and butanol. </a:t>
            </a:r>
            <a:r>
              <a:rPr lang="en-GB" b="0" i="1" dirty="0"/>
              <a:t>To fix it, review what each of the alcohols is useful for.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identified the correct pattern. If students answer C, they have not understood the difference between reactivity and solubility. </a:t>
            </a:r>
            <a:r>
              <a:rPr lang="en-GB" i="1" dirty="0"/>
              <a:t>To fix it, review what is meant by solubility and the pattern of solubility in the alcohols.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2 carbon atoms, 6 hydrogen atoms and 1 oxygen atom.</a:t>
            </a:r>
            <a:endParaRPr lang="en-GB" sz="1200" b="0" i="0" u="none" strike="noStrike" cap="none" baseline="-25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(2x12)+(6x1)+16 = 46</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6/46 x100 = 13.04 %</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baseline="-25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this lesson, students will meet another homologous series. Following this, students will look at the two different methods of producing ethanol to evaluate the advantages and disadvantages of each.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1" kern="1200" dirty="0">
                <a:solidFill>
                  <a:schemeClr val="tx1"/>
                </a:solidFill>
                <a:effectLst/>
                <a:latin typeface="+mn-lt"/>
                <a:ea typeface="+mn-ea"/>
                <a:cs typeface="+mn-cs"/>
              </a:rPr>
              <a:t>What happens to the body when you drink alcohol?</a:t>
            </a:r>
          </a:p>
          <a:p>
            <a:r>
              <a:rPr lang="en-GB" sz="1200" b="0" i="1" kern="1200" dirty="0">
                <a:solidFill>
                  <a:schemeClr val="tx1"/>
                </a:solidFill>
                <a:effectLst/>
                <a:latin typeface="+mn-lt"/>
                <a:ea typeface="+mn-ea"/>
                <a:cs typeface="+mn-cs"/>
              </a:rPr>
              <a:t>What are some of the diseases that alcohol is a risk factor for?</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C5.1.7 Lesson Objectives:</a:t>
            </a:r>
          </a:p>
          <a:p>
            <a:r>
              <a:rPr lang="en-US" sz="1800" dirty="0">
                <a:latin typeface="Century Gothic" panose="020B0502020202020204" pitchFamily="34" charset="0"/>
              </a:rPr>
              <a:t>Critical: Draw structural formulae for alcohols</a:t>
            </a:r>
          </a:p>
          <a:p>
            <a:r>
              <a:rPr lang="en-US" sz="1800" dirty="0">
                <a:latin typeface="Century Gothic" panose="020B0502020202020204" pitchFamily="34" charset="0"/>
              </a:rPr>
              <a:t>Critical: Describe uses of alcohols</a:t>
            </a:r>
          </a:p>
          <a:p>
            <a:r>
              <a:rPr lang="en-US" sz="1800" dirty="0">
                <a:latin typeface="Century Gothic" panose="020B0502020202020204" pitchFamily="34" charset="0"/>
              </a:rPr>
              <a:t>Stretch: Describe chemical reactions of alcohols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rtl="0">
              <a:lnSpc>
                <a:spcPct val="100000"/>
              </a:lnSpc>
              <a:spcBef>
                <a:spcPts val="0"/>
              </a:spcBef>
              <a:spcAft>
                <a:spcPts val="0"/>
              </a:spcAft>
              <a:buClr>
                <a:schemeClr val="dk1"/>
              </a:buClr>
              <a:buSzPts val="1200"/>
              <a:buFont typeface="+mj-lt"/>
              <a:buNone/>
            </a:pPr>
            <a:r>
              <a:rPr lang="en-GB" b="1" dirty="0"/>
              <a:t>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confused the general formulae for alkanes and alkenes. If students answer C, they have made the common mistake of noticing that there is no +2 but have forgotten that the number of hydrogens is still 2x the number of carbons. </a:t>
            </a:r>
            <a:r>
              <a:rPr lang="en-GB" b="0" i="1" dirty="0"/>
              <a:t>To fix it, review the general formula for the alkenes.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are not clear on the difference between a saturated and an unsaturated molecule. If students answer C, they have confused the physical and chemical properties. </a:t>
            </a:r>
            <a:r>
              <a:rPr lang="en-GB" b="0" i="1" dirty="0"/>
              <a:t>To fix it, review what happens when alkenes react with hydrogen or bromine.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may have the misconception that the name of the compound comes from the number of hydrogens rather than carbons. If students answer C, they have confused hydrogenation with naming convention from a bromine addition reaction. </a:t>
            </a:r>
            <a:r>
              <a:rPr lang="en-GB" i="1" dirty="0"/>
              <a:t>To fix it, review the different products that can be made though the alkene reactions. </a:t>
            </a: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We have already seen two different homologous series: the alkanes and the alkenes. In this lesson, we’re going to look at another group: the alcohols. Usually when people describe alcohol, they mean alcoholic drinks, which contain a compound called ethanol. Ethanol is one type of alcohol, part of a family of compounds.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The functional group of the alcohols is called a hydroxyl group: OH. This is not the same as a hydroxide ion. This hydroxyl group is responsible for the properties of the alcohols.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As with the alkanes and alkenes, the naming conventions are based on the number of carbon atoms in the molecule. As alcohols also contain an oxygen atom, they are not hydrocarbons. As alcohols do not have a C=C double bond, there can be an alcohol with one carbon atom, which is methanol.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The first four members of the alcohols are methanol, ethanol, propanol and butanol. You can see in their structural formulae that they all contain the OH hydroxyl group. This can be drawn on either end of the molecule but does not change the formula. The chemical formula is written with the OH separate to the other hydrogen atoms so it is clear that the molecule is an alcohol.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dirty="0"/>
              <a:t>Oxygen is in group 6. How many electrons does an oxygen atom have in its outer shell?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1" dirty="0"/>
              <a:t>6.</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dirty="0"/>
              <a:t>How many bonds does it need to make to achieve a full outer shell?</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1" dirty="0"/>
              <a:t>2.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This is why there is one bond formed between the oxygen atom and the carbon atom and one bond formed between the oxygen atom and the hydrogen atom. The hydroxyl group must be connected by the oxygen as the hydrogen atom can only make one bond.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2998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b="1" dirty="0"/>
              <a:t>Suggested exposition:</a:t>
            </a:r>
          </a:p>
          <a:p>
            <a:r>
              <a:rPr lang="en-GB" sz="1800" b="0" i="0" u="none" strike="noStrike" dirty="0">
                <a:solidFill>
                  <a:srgbClr val="000000"/>
                </a:solidFill>
                <a:effectLst/>
                <a:latin typeface="Century Gothic" panose="020B0502020202020204" pitchFamily="34" charset="0"/>
              </a:rPr>
              <a:t>The alcohols have a number of different uses. </a:t>
            </a:r>
          </a:p>
          <a:p>
            <a:r>
              <a:rPr lang="en-GB" sz="1800" b="0" i="0" u="none" strike="noStrike" dirty="0">
                <a:solidFill>
                  <a:srgbClr val="000000"/>
                </a:solidFill>
                <a:effectLst/>
                <a:latin typeface="Century Gothic" panose="020B0502020202020204" pitchFamily="34" charset="0"/>
              </a:rPr>
              <a:t>Methanol, the first of the alcohols, is useful for many different chemical reactions so is used as a chemical feedstock. Remember this just means a chemical that can be used in different chemical reactions to make different products. Methanol is toxic, so in cases where ethanol is made for industry, methanol can be added to it to make it unsafe to drink and deter people from drinking industrial ethanol. </a:t>
            </a:r>
          </a:p>
          <a:p>
            <a:r>
              <a:rPr lang="en-GB" sz="1800" b="0" i="0" u="none" strike="noStrike" dirty="0">
                <a:solidFill>
                  <a:srgbClr val="000000"/>
                </a:solidFill>
                <a:effectLst/>
                <a:latin typeface="Century Gothic" panose="020B0502020202020204" pitchFamily="34" charset="0"/>
              </a:rPr>
              <a:t>Ethanol is the most well known alcohol, as it is the alcohol present in alcoholic drinks (in different quantities). It can also be used as a fuel or a solvent. </a:t>
            </a:r>
          </a:p>
          <a:p>
            <a:r>
              <a:rPr lang="en-GB" sz="1800" b="0" i="1" u="none" strike="noStrike" dirty="0">
                <a:solidFill>
                  <a:srgbClr val="000000"/>
                </a:solidFill>
                <a:effectLst/>
                <a:latin typeface="Century Gothic" panose="020B0502020202020204" pitchFamily="34" charset="0"/>
              </a:rPr>
              <a:t>What is a solvent?</a:t>
            </a:r>
          </a:p>
          <a:p>
            <a:r>
              <a:rPr lang="en-GB" sz="1800" b="1" i="1" u="none" strike="noStrike" dirty="0">
                <a:solidFill>
                  <a:srgbClr val="000000"/>
                </a:solidFill>
                <a:effectLst/>
                <a:latin typeface="Century Gothic" panose="020B0502020202020204" pitchFamily="34" charset="0"/>
              </a:rPr>
              <a:t>A liquid that a solute dissolves in. </a:t>
            </a:r>
          </a:p>
          <a:p>
            <a:r>
              <a:rPr lang="en-GB" sz="1800" b="0" i="1" u="none" strike="noStrike" dirty="0">
                <a:solidFill>
                  <a:srgbClr val="000000"/>
                </a:solidFill>
                <a:effectLst/>
                <a:latin typeface="Century Gothic" panose="020B0502020202020204" pitchFamily="34" charset="0"/>
              </a:rPr>
              <a:t>What is a fuel?</a:t>
            </a:r>
          </a:p>
          <a:p>
            <a:r>
              <a:rPr lang="en-GB" sz="1800" b="1" i="1" u="none" strike="noStrike" dirty="0">
                <a:solidFill>
                  <a:srgbClr val="000000"/>
                </a:solidFill>
                <a:effectLst/>
                <a:latin typeface="Century Gothic" panose="020B0502020202020204" pitchFamily="34" charset="0"/>
              </a:rPr>
              <a:t>A substance that undergoes a chemical reaction (such as combustion) to release energy. </a:t>
            </a:r>
            <a:endParaRPr lang="en-GB" sz="1800" b="0" i="0" u="none" strike="noStrike" dirty="0">
              <a:solidFill>
                <a:srgbClr val="000000"/>
              </a:solidFill>
              <a:effectLst/>
              <a:latin typeface="Century Gothic" panose="020B0502020202020204" pitchFamily="34" charset="0"/>
            </a:endParaRPr>
          </a:p>
          <a:p>
            <a:endParaRPr lang="en-GB" sz="1800" b="0" i="0" u="none" strike="noStrike" dirty="0">
              <a:solidFill>
                <a:srgbClr val="000000"/>
              </a:solidFill>
              <a:effectLst/>
              <a:latin typeface="Century Gothic" panose="020B0502020202020204" pitchFamily="34" charset="0"/>
            </a:endParaRPr>
          </a:p>
          <a:p>
            <a:r>
              <a:rPr lang="en-GB" sz="1800" b="0" i="0" u="none" strike="noStrike" dirty="0">
                <a:solidFill>
                  <a:srgbClr val="000000"/>
                </a:solidFill>
                <a:effectLst/>
                <a:latin typeface="Century Gothic" panose="020B0502020202020204" pitchFamily="34" charset="0"/>
              </a:rPr>
              <a:t>Some of the alcohols can be used as solvents but some of them can also be dissolved in water themselves. The alcohols with the shortest chains (methanol and ethanol) are highly soluble in water, so they mix easily to form a solution. This is why in clear alcohol drinks, it looks like one clear liquid, rather than separate layers of ethanol and water. As the length of alcohol chains increases, solubility decreases, so alcohols longer than butanol become less soluble in water and may not mix easily into solutions, forming separate layers. </a:t>
            </a:r>
          </a:p>
          <a:p>
            <a:endParaRPr lang="en-GB" sz="1800" b="0" i="0" u="none" strike="noStrike" dirty="0">
              <a:solidFill>
                <a:srgbClr val="000000"/>
              </a:solidFill>
              <a:effectLst/>
              <a:latin typeface="Century Gothic" panose="020B0502020202020204" pitchFamily="34" charset="0"/>
            </a:endParaRPr>
          </a:p>
          <a:p>
            <a:r>
              <a:rPr lang="en-GB" sz="1800" b="0" i="0" u="none" strike="noStrike" dirty="0">
                <a:solidFill>
                  <a:srgbClr val="000000"/>
                </a:solidFill>
                <a:effectLst/>
                <a:latin typeface="Century Gothic" panose="020B0502020202020204" pitchFamily="34" charset="0"/>
              </a:rPr>
              <a:t>Image from pixabay</a:t>
            </a:r>
            <a:endParaRPr lang="en-GB"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45351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cxnSp>
        <p:nvCxnSpPr>
          <p:cNvPr id="3" name="Straight Connector 2">
            <a:extLst>
              <a:ext uri="{FF2B5EF4-FFF2-40B4-BE49-F238E27FC236}">
                <a16:creationId xmlns:a16="http://schemas.microsoft.com/office/drawing/2014/main" id="{6AF6CF35-2262-85B9-7E5D-09DA60AD808E}"/>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cxnSp>
        <p:nvCxnSpPr>
          <p:cNvPr id="3" name="Straight Connector 2">
            <a:extLst>
              <a:ext uri="{FF2B5EF4-FFF2-40B4-BE49-F238E27FC236}">
                <a16:creationId xmlns:a16="http://schemas.microsoft.com/office/drawing/2014/main" id="{4A69F308-5700-8DE5-86E3-0FE8340F83CB}"/>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cxnSp>
        <p:nvCxnSpPr>
          <p:cNvPr id="3" name="Straight Connector 2">
            <a:extLst>
              <a:ext uri="{FF2B5EF4-FFF2-40B4-BE49-F238E27FC236}">
                <a16:creationId xmlns:a16="http://schemas.microsoft.com/office/drawing/2014/main" id="{A66D9E76-DBEB-8DF5-82FE-DADBFB364FD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cxnSp>
        <p:nvCxnSpPr>
          <p:cNvPr id="2" name="Straight Connector 1">
            <a:extLst>
              <a:ext uri="{FF2B5EF4-FFF2-40B4-BE49-F238E27FC236}">
                <a16:creationId xmlns:a16="http://schemas.microsoft.com/office/drawing/2014/main" id="{E5915121-5707-8380-308B-7F622F2786A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cxnSp>
        <p:nvCxnSpPr>
          <p:cNvPr id="3" name="Straight Connector 2">
            <a:extLst>
              <a:ext uri="{FF2B5EF4-FFF2-40B4-BE49-F238E27FC236}">
                <a16:creationId xmlns:a16="http://schemas.microsoft.com/office/drawing/2014/main" id="{45FEEE12-E17F-77B7-744F-89857C8C49D8}"/>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cxnSp>
        <p:nvCxnSpPr>
          <p:cNvPr id="3" name="Straight Connector 2">
            <a:extLst>
              <a:ext uri="{FF2B5EF4-FFF2-40B4-BE49-F238E27FC236}">
                <a16:creationId xmlns:a16="http://schemas.microsoft.com/office/drawing/2014/main" id="{E35897C6-2B1C-E2FD-41E0-C48A368CBFA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2" name="Straight Connector 1">
            <a:extLst>
              <a:ext uri="{FF2B5EF4-FFF2-40B4-BE49-F238E27FC236}">
                <a16:creationId xmlns:a16="http://schemas.microsoft.com/office/drawing/2014/main" id="{E1A61E4A-578A-64BB-6E0E-280EE1957EE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cxnSp>
        <p:nvCxnSpPr>
          <p:cNvPr id="2" name="Straight Connector 1">
            <a:extLst>
              <a:ext uri="{FF2B5EF4-FFF2-40B4-BE49-F238E27FC236}">
                <a16:creationId xmlns:a16="http://schemas.microsoft.com/office/drawing/2014/main" id="{F27CB04B-29E8-A84D-933A-8F4F53AAD399}"/>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cxnSp>
        <p:nvCxnSpPr>
          <p:cNvPr id="3" name="Straight Connector 2">
            <a:extLst>
              <a:ext uri="{FF2B5EF4-FFF2-40B4-BE49-F238E27FC236}">
                <a16:creationId xmlns:a16="http://schemas.microsoft.com/office/drawing/2014/main" id="{30C3AD12-8F2D-2649-2969-CB8D2B10A2F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D334C-6443-C856-FAF8-40C60B3851FA}"/>
              </a:ext>
            </a:extLst>
          </p:cNvPr>
          <p:cNvSpPr>
            <a:spLocks noGrp="1"/>
          </p:cNvSpPr>
          <p:nvPr>
            <p:ph type="title"/>
          </p:nvPr>
        </p:nvSpPr>
        <p:spPr/>
        <p:txBody>
          <a:bodyPr/>
          <a:lstStyle/>
          <a:p>
            <a:r>
              <a:rPr lang="en-GB" dirty="0">
                <a:latin typeface="Century Gothic" panose="020B0502020202020204" pitchFamily="34" charset="0"/>
              </a:rPr>
              <a:t>Reactions of Alcohols</a:t>
            </a:r>
          </a:p>
        </p:txBody>
      </p:sp>
      <p:pic>
        <p:nvPicPr>
          <p:cNvPr id="2050" name="Picture 2" descr="Fire, Flame, Burning, Combustion, Heat">
            <a:extLst>
              <a:ext uri="{FF2B5EF4-FFF2-40B4-BE49-F238E27FC236}">
                <a16:creationId xmlns:a16="http://schemas.microsoft.com/office/drawing/2014/main" id="{F8606EF5-F81C-956B-3746-4AD4AD99B5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167" y="312427"/>
            <a:ext cx="3091251" cy="232014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3FFDCC2-5242-D912-F30E-EC9528E4E19B}"/>
              </a:ext>
            </a:extLst>
          </p:cNvPr>
          <p:cNvSpPr txBox="1"/>
          <p:nvPr/>
        </p:nvSpPr>
        <p:spPr>
          <a:xfrm>
            <a:off x="445943" y="869431"/>
            <a:ext cx="7109100" cy="830997"/>
          </a:xfrm>
          <a:prstGeom prst="rect">
            <a:avLst/>
          </a:prstGeom>
          <a:noFill/>
        </p:spPr>
        <p:txBody>
          <a:bodyPr wrap="square" rtlCol="0">
            <a:spAutoFit/>
          </a:bodyPr>
          <a:lstStyle/>
          <a:p>
            <a:r>
              <a:rPr lang="en-GB" sz="2400" dirty="0">
                <a:latin typeface="Century Gothic" panose="020B0502020202020204" pitchFamily="34" charset="0"/>
              </a:rPr>
              <a:t>Some of the </a:t>
            </a:r>
            <a:r>
              <a:rPr lang="en-GB" sz="2400" b="1" dirty="0">
                <a:latin typeface="Century Gothic" panose="020B0502020202020204" pitchFamily="34" charset="0"/>
              </a:rPr>
              <a:t>alcohols</a:t>
            </a:r>
            <a:r>
              <a:rPr lang="en-GB" sz="2400" dirty="0">
                <a:latin typeface="Century Gothic" panose="020B0502020202020204" pitchFamily="34" charset="0"/>
              </a:rPr>
              <a:t> can be used as fuels because they undergo </a:t>
            </a:r>
            <a:r>
              <a:rPr lang="en-GB" sz="2400" b="1" dirty="0">
                <a:latin typeface="Century Gothic" panose="020B0502020202020204" pitchFamily="34" charset="0"/>
              </a:rPr>
              <a:t>combustion.</a:t>
            </a:r>
          </a:p>
        </p:txBody>
      </p:sp>
      <p:sp>
        <p:nvSpPr>
          <p:cNvPr id="4" name="TextBox 3">
            <a:extLst>
              <a:ext uri="{FF2B5EF4-FFF2-40B4-BE49-F238E27FC236}">
                <a16:creationId xmlns:a16="http://schemas.microsoft.com/office/drawing/2014/main" id="{4ECAB353-E5FF-3DF8-59DE-782BB118FF6E}"/>
              </a:ext>
            </a:extLst>
          </p:cNvPr>
          <p:cNvSpPr txBox="1"/>
          <p:nvPr/>
        </p:nvSpPr>
        <p:spPr>
          <a:xfrm>
            <a:off x="403471" y="1906250"/>
            <a:ext cx="7109100" cy="830997"/>
          </a:xfrm>
          <a:prstGeom prst="rect">
            <a:avLst/>
          </a:prstGeom>
          <a:noFill/>
        </p:spPr>
        <p:txBody>
          <a:bodyPr wrap="square" rtlCol="0">
            <a:spAutoFit/>
          </a:bodyPr>
          <a:lstStyle/>
          <a:p>
            <a:r>
              <a:rPr lang="en-GB" sz="2400" dirty="0">
                <a:latin typeface="Century Gothic" panose="020B0502020202020204" pitchFamily="34" charset="0"/>
              </a:rPr>
              <a:t>For example:</a:t>
            </a:r>
          </a:p>
          <a:p>
            <a:r>
              <a:rPr lang="en-GB" sz="2400" b="1" dirty="0">
                <a:latin typeface="Century Gothic" panose="020B0502020202020204" pitchFamily="34" charset="0"/>
              </a:rPr>
              <a:t>Ethanol + oxygen </a:t>
            </a:r>
            <a:r>
              <a:rPr lang="en-GB" sz="2400" b="1" dirty="0">
                <a:latin typeface="Century Gothic" panose="020B0502020202020204" pitchFamily="34" charset="0"/>
                <a:sym typeface="Wingdings" pitchFamily="2" charset="2"/>
              </a:rPr>
              <a:t> carbon dioxide + water</a:t>
            </a:r>
            <a:endParaRPr lang="en-GB" sz="2400" b="1" dirty="0">
              <a:latin typeface="Century Gothic" panose="020B0502020202020204" pitchFamily="34" charset="0"/>
            </a:endParaRPr>
          </a:p>
        </p:txBody>
      </p:sp>
      <p:sp>
        <p:nvSpPr>
          <p:cNvPr id="5" name="TextBox 4">
            <a:extLst>
              <a:ext uri="{FF2B5EF4-FFF2-40B4-BE49-F238E27FC236}">
                <a16:creationId xmlns:a16="http://schemas.microsoft.com/office/drawing/2014/main" id="{0AB989C8-3E51-CB21-2778-3B8BFA614754}"/>
              </a:ext>
            </a:extLst>
          </p:cNvPr>
          <p:cNvSpPr txBox="1"/>
          <p:nvPr/>
        </p:nvSpPr>
        <p:spPr>
          <a:xfrm>
            <a:off x="450939" y="2778178"/>
            <a:ext cx="7109100" cy="461665"/>
          </a:xfrm>
          <a:prstGeom prst="rect">
            <a:avLst/>
          </a:prstGeom>
          <a:noFill/>
        </p:spPr>
        <p:txBody>
          <a:bodyPr wrap="square" rtlCol="0">
            <a:spAutoFit/>
          </a:bodyPr>
          <a:lstStyle/>
          <a:p>
            <a:r>
              <a:rPr lang="en-GB" sz="2400" dirty="0">
                <a:latin typeface="Century Gothic" panose="020B0502020202020204" pitchFamily="34" charset="0"/>
              </a:rPr>
              <a:t>C</a:t>
            </a:r>
            <a:r>
              <a:rPr lang="en-GB" sz="2400" baseline="-25000" dirty="0">
                <a:latin typeface="Century Gothic" panose="020B0502020202020204" pitchFamily="34" charset="0"/>
              </a:rPr>
              <a:t>2</a:t>
            </a:r>
            <a:r>
              <a:rPr lang="en-GB" sz="2400" dirty="0">
                <a:latin typeface="Century Gothic" panose="020B0502020202020204" pitchFamily="34" charset="0"/>
              </a:rPr>
              <a:t>H</a:t>
            </a:r>
            <a:r>
              <a:rPr lang="en-GB" sz="2400" baseline="-25000" dirty="0">
                <a:latin typeface="Century Gothic" panose="020B0502020202020204" pitchFamily="34" charset="0"/>
              </a:rPr>
              <a:t>5</a:t>
            </a:r>
            <a:r>
              <a:rPr lang="en-GB" sz="2400" dirty="0">
                <a:latin typeface="Century Gothic" panose="020B0502020202020204" pitchFamily="34" charset="0"/>
              </a:rPr>
              <a:t>OH + 3 O</a:t>
            </a:r>
            <a:r>
              <a:rPr lang="en-GB" sz="2400" baseline="-25000" dirty="0">
                <a:latin typeface="Century Gothic" panose="020B0502020202020204" pitchFamily="34" charset="0"/>
              </a:rPr>
              <a:t>2</a:t>
            </a:r>
            <a:r>
              <a:rPr lang="en-GB" sz="2400" dirty="0">
                <a:latin typeface="Century Gothic" panose="020B0502020202020204" pitchFamily="34" charset="0"/>
              </a:rPr>
              <a:t> </a:t>
            </a:r>
            <a:r>
              <a:rPr lang="en-GB" sz="2400" dirty="0">
                <a:latin typeface="Century Gothic" panose="020B0502020202020204" pitchFamily="34" charset="0"/>
                <a:sym typeface="Wingdings" pitchFamily="2" charset="2"/>
              </a:rPr>
              <a:t> 2 CO</a:t>
            </a:r>
            <a:r>
              <a:rPr lang="en-GB" sz="2400" baseline="-25000" dirty="0">
                <a:latin typeface="Century Gothic" panose="020B0502020202020204" pitchFamily="34" charset="0"/>
                <a:sym typeface="Wingdings" pitchFamily="2" charset="2"/>
              </a:rPr>
              <a:t>2</a:t>
            </a:r>
            <a:r>
              <a:rPr lang="en-GB" sz="2400" dirty="0">
                <a:latin typeface="Century Gothic" panose="020B0502020202020204" pitchFamily="34" charset="0"/>
                <a:sym typeface="Wingdings" pitchFamily="2" charset="2"/>
              </a:rPr>
              <a:t> + 3 H</a:t>
            </a:r>
            <a:r>
              <a:rPr lang="en-GB" sz="2400" baseline="-25000" dirty="0">
                <a:latin typeface="Century Gothic" panose="020B0502020202020204" pitchFamily="34" charset="0"/>
                <a:sym typeface="Wingdings" pitchFamily="2" charset="2"/>
              </a:rPr>
              <a:t>2</a:t>
            </a:r>
            <a:r>
              <a:rPr lang="en-GB" sz="2400" dirty="0">
                <a:latin typeface="Century Gothic" panose="020B0502020202020204" pitchFamily="34" charset="0"/>
                <a:sym typeface="Wingdings" pitchFamily="2" charset="2"/>
              </a:rPr>
              <a:t>O</a:t>
            </a:r>
            <a:endParaRPr lang="en-GB" sz="2400" b="1" dirty="0">
              <a:latin typeface="Century Gothic" panose="020B0502020202020204" pitchFamily="34" charset="0"/>
            </a:endParaRPr>
          </a:p>
        </p:txBody>
      </p:sp>
      <p:sp>
        <p:nvSpPr>
          <p:cNvPr id="6" name="TextBox 5">
            <a:extLst>
              <a:ext uri="{FF2B5EF4-FFF2-40B4-BE49-F238E27FC236}">
                <a16:creationId xmlns:a16="http://schemas.microsoft.com/office/drawing/2014/main" id="{4142E281-9211-03D9-A3FA-06E8DECABAE1}"/>
              </a:ext>
            </a:extLst>
          </p:cNvPr>
          <p:cNvSpPr txBox="1"/>
          <p:nvPr/>
        </p:nvSpPr>
        <p:spPr>
          <a:xfrm>
            <a:off x="388481" y="3989883"/>
            <a:ext cx="10869132" cy="461665"/>
          </a:xfrm>
          <a:prstGeom prst="rect">
            <a:avLst/>
          </a:prstGeom>
          <a:noFill/>
        </p:spPr>
        <p:txBody>
          <a:bodyPr wrap="square" rtlCol="0">
            <a:spAutoFit/>
          </a:bodyPr>
          <a:lstStyle/>
          <a:p>
            <a:r>
              <a:rPr lang="en-GB" sz="2400" dirty="0">
                <a:latin typeface="Century Gothic" panose="020B0502020202020204" pitchFamily="34" charset="0"/>
              </a:rPr>
              <a:t>Alcohols also react with sodium. </a:t>
            </a:r>
            <a:endParaRPr lang="en-GB" sz="2400" b="1" dirty="0">
              <a:latin typeface="Century Gothic" panose="020B0502020202020204" pitchFamily="34" charset="0"/>
            </a:endParaRPr>
          </a:p>
        </p:txBody>
      </p:sp>
      <p:sp>
        <p:nvSpPr>
          <p:cNvPr id="8" name="TextBox 7">
            <a:extLst>
              <a:ext uri="{FF2B5EF4-FFF2-40B4-BE49-F238E27FC236}">
                <a16:creationId xmlns:a16="http://schemas.microsoft.com/office/drawing/2014/main" id="{02C508D4-CE7D-1ED5-D2ED-F9A9809CC3A2}"/>
              </a:ext>
            </a:extLst>
          </p:cNvPr>
          <p:cNvSpPr txBox="1"/>
          <p:nvPr/>
        </p:nvSpPr>
        <p:spPr>
          <a:xfrm>
            <a:off x="390979" y="4517037"/>
            <a:ext cx="7778660" cy="830997"/>
          </a:xfrm>
          <a:prstGeom prst="rect">
            <a:avLst/>
          </a:prstGeom>
          <a:noFill/>
        </p:spPr>
        <p:txBody>
          <a:bodyPr wrap="square" rtlCol="0">
            <a:spAutoFit/>
          </a:bodyPr>
          <a:lstStyle/>
          <a:p>
            <a:r>
              <a:rPr lang="en-GB" sz="2400" dirty="0">
                <a:latin typeface="Century Gothic" panose="020B0502020202020204" pitchFamily="34" charset="0"/>
              </a:rPr>
              <a:t>For example:</a:t>
            </a:r>
          </a:p>
          <a:p>
            <a:r>
              <a:rPr lang="en-GB" sz="2400" b="1" dirty="0">
                <a:latin typeface="Century Gothic" panose="020B0502020202020204" pitchFamily="34" charset="0"/>
              </a:rPr>
              <a:t>Ethanol + sodium </a:t>
            </a:r>
            <a:r>
              <a:rPr lang="en-GB" sz="2400" b="1" dirty="0">
                <a:latin typeface="Century Gothic" panose="020B0502020202020204" pitchFamily="34" charset="0"/>
                <a:sym typeface="Wingdings" pitchFamily="2" charset="2"/>
              </a:rPr>
              <a:t> sodium ethoxide + hydrogen</a:t>
            </a:r>
            <a:endParaRPr lang="en-GB" sz="2400" b="1" dirty="0">
              <a:latin typeface="Century Gothic" panose="020B0502020202020204" pitchFamily="34" charset="0"/>
            </a:endParaRPr>
          </a:p>
        </p:txBody>
      </p:sp>
      <p:sp>
        <p:nvSpPr>
          <p:cNvPr id="9" name="TextBox 8">
            <a:extLst>
              <a:ext uri="{FF2B5EF4-FFF2-40B4-BE49-F238E27FC236}">
                <a16:creationId xmlns:a16="http://schemas.microsoft.com/office/drawing/2014/main" id="{B4529556-CF72-FB94-B90A-F93F8EC39427}"/>
              </a:ext>
            </a:extLst>
          </p:cNvPr>
          <p:cNvSpPr txBox="1"/>
          <p:nvPr/>
        </p:nvSpPr>
        <p:spPr>
          <a:xfrm>
            <a:off x="438447" y="5388965"/>
            <a:ext cx="7109100" cy="461665"/>
          </a:xfrm>
          <a:prstGeom prst="rect">
            <a:avLst/>
          </a:prstGeom>
          <a:noFill/>
        </p:spPr>
        <p:txBody>
          <a:bodyPr wrap="square" rtlCol="0">
            <a:spAutoFit/>
          </a:bodyPr>
          <a:lstStyle/>
          <a:p>
            <a:r>
              <a:rPr lang="en-GB" sz="2400">
                <a:latin typeface="Century Gothic" panose="020B0502020202020204" pitchFamily="34" charset="0"/>
              </a:rPr>
              <a:t>2 C</a:t>
            </a:r>
            <a:r>
              <a:rPr lang="en-GB" sz="2400" baseline="-25000">
                <a:latin typeface="Century Gothic" panose="020B0502020202020204" pitchFamily="34" charset="0"/>
              </a:rPr>
              <a:t>2</a:t>
            </a:r>
            <a:r>
              <a:rPr lang="en-GB" sz="2400">
                <a:latin typeface="Century Gothic" panose="020B0502020202020204" pitchFamily="34" charset="0"/>
              </a:rPr>
              <a:t>H</a:t>
            </a:r>
            <a:r>
              <a:rPr lang="en-GB" sz="2400" baseline="-25000">
                <a:latin typeface="Century Gothic" panose="020B0502020202020204" pitchFamily="34" charset="0"/>
              </a:rPr>
              <a:t>5</a:t>
            </a:r>
            <a:r>
              <a:rPr lang="en-GB" sz="2400">
                <a:latin typeface="Century Gothic" panose="020B0502020202020204" pitchFamily="34" charset="0"/>
              </a:rPr>
              <a:t>OH </a:t>
            </a:r>
            <a:r>
              <a:rPr lang="en-GB" sz="2400" dirty="0">
                <a:latin typeface="Century Gothic" panose="020B0502020202020204" pitchFamily="34" charset="0"/>
              </a:rPr>
              <a:t>+ 2 Na </a:t>
            </a:r>
            <a:r>
              <a:rPr lang="en-GB" sz="2400" dirty="0">
                <a:latin typeface="Century Gothic" panose="020B0502020202020204" pitchFamily="34" charset="0"/>
                <a:sym typeface="Wingdings" pitchFamily="2" charset="2"/>
              </a:rPr>
              <a:t> 2 C</a:t>
            </a:r>
            <a:r>
              <a:rPr lang="en-GB" sz="2400" baseline="-25000" dirty="0">
                <a:latin typeface="Century Gothic" panose="020B0502020202020204" pitchFamily="34" charset="0"/>
                <a:sym typeface="Wingdings" pitchFamily="2" charset="2"/>
              </a:rPr>
              <a:t>2</a:t>
            </a:r>
            <a:r>
              <a:rPr lang="en-GB" sz="2400" dirty="0">
                <a:latin typeface="Century Gothic" panose="020B0502020202020204" pitchFamily="34" charset="0"/>
                <a:sym typeface="Wingdings" pitchFamily="2" charset="2"/>
              </a:rPr>
              <a:t>H</a:t>
            </a:r>
            <a:r>
              <a:rPr lang="en-GB" sz="2400" baseline="-25000" dirty="0">
                <a:latin typeface="Century Gothic" panose="020B0502020202020204" pitchFamily="34" charset="0"/>
                <a:sym typeface="Wingdings" pitchFamily="2" charset="2"/>
              </a:rPr>
              <a:t>5</a:t>
            </a:r>
            <a:r>
              <a:rPr lang="en-GB" sz="2400" dirty="0">
                <a:latin typeface="Century Gothic" panose="020B0502020202020204" pitchFamily="34" charset="0"/>
                <a:sym typeface="Wingdings" pitchFamily="2" charset="2"/>
              </a:rPr>
              <a:t>ONa +  H</a:t>
            </a:r>
            <a:r>
              <a:rPr lang="en-GB" sz="2400" baseline="-25000" dirty="0">
                <a:latin typeface="Century Gothic" panose="020B0502020202020204" pitchFamily="34" charset="0"/>
                <a:sym typeface="Wingdings" pitchFamily="2" charset="2"/>
              </a:rPr>
              <a:t>2</a:t>
            </a:r>
            <a:endParaRPr lang="en-GB" sz="2400" b="1" dirty="0">
              <a:latin typeface="Century Gothic" panose="020B0502020202020204" pitchFamily="34" charset="0"/>
            </a:endParaRPr>
          </a:p>
        </p:txBody>
      </p:sp>
    </p:spTree>
    <p:extLst>
      <p:ext uri="{BB962C8B-B14F-4D97-AF65-F5344CB8AC3E}">
        <p14:creationId xmlns:p14="http://schemas.microsoft.com/office/powerpoint/2010/main" val="420831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96021" y="2831624"/>
            <a:ext cx="7061970" cy="4626243"/>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525898" y="-513124"/>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55365" y="1426311"/>
            <a:ext cx="4385799"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Methanol, ethanol and propanol are used in alcoholic drinks</a:t>
            </a:r>
          </a:p>
        </p:txBody>
      </p:sp>
      <p:sp>
        <p:nvSpPr>
          <p:cNvPr id="5" name="TextBox 4">
            <a:extLst>
              <a:ext uri="{FF2B5EF4-FFF2-40B4-BE49-F238E27FC236}">
                <a16:creationId xmlns:a16="http://schemas.microsoft.com/office/drawing/2014/main" id="{E61B55C7-8270-113D-DB14-2EC48DA6DF24}"/>
              </a:ext>
            </a:extLst>
          </p:cNvPr>
          <p:cNvSpPr txBox="1"/>
          <p:nvPr/>
        </p:nvSpPr>
        <p:spPr>
          <a:xfrm>
            <a:off x="7185042" y="1152411"/>
            <a:ext cx="3800637"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Alcohols can be used as solvents</a:t>
            </a:r>
          </a:p>
        </p:txBody>
      </p:sp>
      <p:sp>
        <p:nvSpPr>
          <p:cNvPr id="7" name="TextBox 6">
            <a:extLst>
              <a:ext uri="{FF2B5EF4-FFF2-40B4-BE49-F238E27FC236}">
                <a16:creationId xmlns:a16="http://schemas.microsoft.com/office/drawing/2014/main" id="{A22ED16B-C361-C996-AFCE-1C2CDDD7FDA6}"/>
              </a:ext>
            </a:extLst>
          </p:cNvPr>
          <p:cNvSpPr txBox="1"/>
          <p:nvPr/>
        </p:nvSpPr>
        <p:spPr>
          <a:xfrm>
            <a:off x="1174808" y="4438403"/>
            <a:ext cx="3324678"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Alcohols contain a double bond</a:t>
            </a:r>
          </a:p>
        </p:txBody>
      </p:sp>
      <p:sp>
        <p:nvSpPr>
          <p:cNvPr id="13" name="TextBox 12">
            <a:extLst>
              <a:ext uri="{FF2B5EF4-FFF2-40B4-BE49-F238E27FC236}">
                <a16:creationId xmlns:a16="http://schemas.microsoft.com/office/drawing/2014/main" id="{ADB710BF-330D-0046-2F6A-E3D7AA43D240}"/>
              </a:ext>
            </a:extLst>
          </p:cNvPr>
          <p:cNvSpPr txBox="1"/>
          <p:nvPr/>
        </p:nvSpPr>
        <p:spPr>
          <a:xfrm>
            <a:off x="5662833" y="4475934"/>
            <a:ext cx="3486950"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Alcohols are hydrocarbons</a:t>
            </a:r>
          </a:p>
        </p:txBody>
      </p:sp>
    </p:spTree>
    <p:extLst>
      <p:ext uri="{BB962C8B-B14F-4D97-AF65-F5344CB8AC3E}">
        <p14:creationId xmlns:p14="http://schemas.microsoft.com/office/powerpoint/2010/main" val="1704903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40000" y="79512"/>
            <a:ext cx="10620000" cy="720000"/>
          </a:xfrm>
        </p:spPr>
        <p:txBody>
          <a:bodyPr/>
          <a:lstStyle/>
          <a:p>
            <a:r>
              <a:rPr lang="en-US" dirty="0">
                <a:latin typeface="Century Gothic" panose="020B0502020202020204" pitchFamily="34" charset="0"/>
              </a:rPr>
              <a:t>What is the general formula of alcohols?</a:t>
            </a:r>
          </a:p>
        </p:txBody>
      </p:sp>
      <p:sp>
        <p:nvSpPr>
          <p:cNvPr id="3" name="TextBox 2">
            <a:extLst>
              <a:ext uri="{FF2B5EF4-FFF2-40B4-BE49-F238E27FC236}">
                <a16:creationId xmlns:a16="http://schemas.microsoft.com/office/drawing/2014/main" id="{E5F5266D-A049-6BB5-5319-27E562D05C48}"/>
              </a:ext>
            </a:extLst>
          </p:cNvPr>
          <p:cNvSpPr txBox="1"/>
          <p:nvPr/>
        </p:nvSpPr>
        <p:spPr>
          <a:xfrm>
            <a:off x="1841680" y="1455312"/>
            <a:ext cx="2098651" cy="1077218"/>
          </a:xfrm>
          <a:prstGeom prst="rect">
            <a:avLst/>
          </a:prstGeom>
          <a:noFill/>
        </p:spPr>
        <p:txBody>
          <a:bodyPr wrap="none" rtlCol="0">
            <a:spAutoFit/>
          </a:bodyPr>
          <a:lstStyle/>
          <a:p>
            <a:r>
              <a:rPr lang="en-GB" sz="3200" dirty="0">
                <a:latin typeface="Century Gothic" panose="020B0502020202020204" pitchFamily="34" charset="0"/>
              </a:rPr>
              <a:t>Methanol</a:t>
            </a:r>
          </a:p>
          <a:p>
            <a:pPr algn="ctr"/>
            <a:r>
              <a:rPr lang="en-GB" sz="3200" dirty="0">
                <a:latin typeface="Century Gothic" panose="020B0502020202020204" pitchFamily="34" charset="0"/>
              </a:rPr>
              <a:t>CH</a:t>
            </a:r>
            <a:r>
              <a:rPr lang="en-GB" sz="3200" baseline="-25000" dirty="0">
                <a:latin typeface="Century Gothic" panose="020B0502020202020204" pitchFamily="34" charset="0"/>
              </a:rPr>
              <a:t>3</a:t>
            </a:r>
            <a:r>
              <a:rPr lang="en-GB" sz="3200" dirty="0">
                <a:latin typeface="Century Gothic" panose="020B0502020202020204" pitchFamily="34" charset="0"/>
              </a:rPr>
              <a:t>OH</a:t>
            </a:r>
          </a:p>
        </p:txBody>
      </p:sp>
      <p:sp>
        <p:nvSpPr>
          <p:cNvPr id="4" name="TextBox 3">
            <a:extLst>
              <a:ext uri="{FF2B5EF4-FFF2-40B4-BE49-F238E27FC236}">
                <a16:creationId xmlns:a16="http://schemas.microsoft.com/office/drawing/2014/main" id="{6FDC103A-45DC-AD04-A35F-33BA0BC273BC}"/>
              </a:ext>
            </a:extLst>
          </p:cNvPr>
          <p:cNvSpPr txBox="1"/>
          <p:nvPr/>
        </p:nvSpPr>
        <p:spPr>
          <a:xfrm>
            <a:off x="4144852" y="3706968"/>
            <a:ext cx="1816523" cy="1077218"/>
          </a:xfrm>
          <a:prstGeom prst="rect">
            <a:avLst/>
          </a:prstGeom>
          <a:noFill/>
        </p:spPr>
        <p:txBody>
          <a:bodyPr wrap="none" rtlCol="0">
            <a:spAutoFit/>
          </a:bodyPr>
          <a:lstStyle/>
          <a:p>
            <a:r>
              <a:rPr lang="en-GB" sz="3200" dirty="0">
                <a:latin typeface="Century Gothic" panose="020B0502020202020204" pitchFamily="34" charset="0"/>
              </a:rPr>
              <a:t>Ethanol</a:t>
            </a:r>
          </a:p>
          <a:p>
            <a:pPr algn="ctr"/>
            <a:r>
              <a:rPr lang="en-GB" sz="3200" dirty="0">
                <a:latin typeface="Century Gothic" panose="020B0502020202020204" pitchFamily="34" charset="0"/>
              </a:rPr>
              <a:t>C</a:t>
            </a:r>
            <a:r>
              <a:rPr lang="en-GB" sz="3200" baseline="-25000" dirty="0">
                <a:latin typeface="Century Gothic" panose="020B0502020202020204" pitchFamily="34" charset="0"/>
              </a:rPr>
              <a:t>2</a:t>
            </a:r>
            <a:r>
              <a:rPr lang="en-GB" sz="3200" dirty="0">
                <a:latin typeface="Century Gothic" panose="020B0502020202020204" pitchFamily="34" charset="0"/>
              </a:rPr>
              <a:t>H</a:t>
            </a:r>
            <a:r>
              <a:rPr lang="en-GB" sz="3200" baseline="-25000" dirty="0">
                <a:latin typeface="Century Gothic" panose="020B0502020202020204" pitchFamily="34" charset="0"/>
              </a:rPr>
              <a:t>5</a:t>
            </a:r>
            <a:r>
              <a:rPr lang="en-GB" sz="3200" dirty="0">
                <a:latin typeface="Century Gothic" panose="020B0502020202020204" pitchFamily="34" charset="0"/>
              </a:rPr>
              <a:t>OH</a:t>
            </a:r>
          </a:p>
        </p:txBody>
      </p:sp>
      <p:sp>
        <p:nvSpPr>
          <p:cNvPr id="5" name="TextBox 4">
            <a:extLst>
              <a:ext uri="{FF2B5EF4-FFF2-40B4-BE49-F238E27FC236}">
                <a16:creationId xmlns:a16="http://schemas.microsoft.com/office/drawing/2014/main" id="{F619AE08-2B02-FF23-9595-B4E2D04E1C00}"/>
              </a:ext>
            </a:extLst>
          </p:cNvPr>
          <p:cNvSpPr txBox="1"/>
          <p:nvPr/>
        </p:nvSpPr>
        <p:spPr>
          <a:xfrm>
            <a:off x="6460903" y="1360866"/>
            <a:ext cx="1983235" cy="1077218"/>
          </a:xfrm>
          <a:prstGeom prst="rect">
            <a:avLst/>
          </a:prstGeom>
          <a:noFill/>
        </p:spPr>
        <p:txBody>
          <a:bodyPr wrap="none" rtlCol="0">
            <a:spAutoFit/>
          </a:bodyPr>
          <a:lstStyle/>
          <a:p>
            <a:r>
              <a:rPr lang="en-GB" sz="3200" dirty="0">
                <a:latin typeface="Century Gothic" panose="020B0502020202020204" pitchFamily="34" charset="0"/>
              </a:rPr>
              <a:t>Propanol</a:t>
            </a:r>
          </a:p>
          <a:p>
            <a:pPr algn="ctr"/>
            <a:r>
              <a:rPr lang="en-GB" sz="3200" dirty="0">
                <a:latin typeface="Century Gothic" panose="020B0502020202020204" pitchFamily="34" charset="0"/>
              </a:rPr>
              <a:t>C</a:t>
            </a:r>
            <a:r>
              <a:rPr lang="en-GB" sz="3200" baseline="-25000" dirty="0">
                <a:latin typeface="Century Gothic" panose="020B0502020202020204" pitchFamily="34" charset="0"/>
              </a:rPr>
              <a:t>3</a:t>
            </a:r>
            <a:r>
              <a:rPr lang="en-GB" sz="3200" dirty="0">
                <a:latin typeface="Century Gothic" panose="020B0502020202020204" pitchFamily="34" charset="0"/>
              </a:rPr>
              <a:t>H</a:t>
            </a:r>
            <a:r>
              <a:rPr lang="en-GB" sz="3200" baseline="-25000" dirty="0">
                <a:latin typeface="Century Gothic" panose="020B0502020202020204" pitchFamily="34" charset="0"/>
              </a:rPr>
              <a:t>7</a:t>
            </a:r>
            <a:r>
              <a:rPr lang="en-GB" sz="3200" dirty="0">
                <a:latin typeface="Century Gothic" panose="020B0502020202020204" pitchFamily="34" charset="0"/>
              </a:rPr>
              <a:t>OH</a:t>
            </a:r>
          </a:p>
        </p:txBody>
      </p:sp>
      <p:sp>
        <p:nvSpPr>
          <p:cNvPr id="6" name="TextBox 5">
            <a:extLst>
              <a:ext uri="{FF2B5EF4-FFF2-40B4-BE49-F238E27FC236}">
                <a16:creationId xmlns:a16="http://schemas.microsoft.com/office/drawing/2014/main" id="{FDEEEE51-0B53-6419-CD35-6831C16884D0}"/>
              </a:ext>
            </a:extLst>
          </p:cNvPr>
          <p:cNvSpPr txBox="1"/>
          <p:nvPr/>
        </p:nvSpPr>
        <p:spPr>
          <a:xfrm>
            <a:off x="8263945" y="3769216"/>
            <a:ext cx="1741182" cy="1077218"/>
          </a:xfrm>
          <a:prstGeom prst="rect">
            <a:avLst/>
          </a:prstGeom>
          <a:noFill/>
        </p:spPr>
        <p:txBody>
          <a:bodyPr wrap="none" rtlCol="0">
            <a:spAutoFit/>
          </a:bodyPr>
          <a:lstStyle/>
          <a:p>
            <a:r>
              <a:rPr lang="en-GB" sz="3200" dirty="0">
                <a:latin typeface="Century Gothic" panose="020B0502020202020204" pitchFamily="34" charset="0"/>
              </a:rPr>
              <a:t>Butanol</a:t>
            </a:r>
          </a:p>
          <a:p>
            <a:pPr algn="ctr"/>
            <a:r>
              <a:rPr lang="en-GB" sz="3200" dirty="0">
                <a:latin typeface="Century Gothic" panose="020B0502020202020204" pitchFamily="34" charset="0"/>
              </a:rPr>
              <a:t>C</a:t>
            </a:r>
            <a:r>
              <a:rPr lang="en-GB" sz="3200" baseline="-25000" dirty="0">
                <a:latin typeface="Century Gothic" panose="020B0502020202020204" pitchFamily="34" charset="0"/>
              </a:rPr>
              <a:t>4</a:t>
            </a:r>
            <a:r>
              <a:rPr lang="en-GB" sz="3200" dirty="0">
                <a:latin typeface="Century Gothic" panose="020B0502020202020204" pitchFamily="34" charset="0"/>
              </a:rPr>
              <a:t>H</a:t>
            </a:r>
            <a:r>
              <a:rPr lang="en-GB" sz="3200" baseline="-25000" dirty="0">
                <a:latin typeface="Century Gothic" panose="020B0502020202020204" pitchFamily="34" charset="0"/>
              </a:rPr>
              <a:t>9</a:t>
            </a:r>
            <a:r>
              <a:rPr lang="en-GB" sz="3200" dirty="0">
                <a:latin typeface="Century Gothic" panose="020B0502020202020204" pitchFamily="34" charset="0"/>
              </a:rPr>
              <a:t>OH</a:t>
            </a:r>
          </a:p>
        </p:txBody>
      </p:sp>
      <p:sp>
        <p:nvSpPr>
          <p:cNvPr id="8" name="TextBox 7">
            <a:extLst>
              <a:ext uri="{FF2B5EF4-FFF2-40B4-BE49-F238E27FC236}">
                <a16:creationId xmlns:a16="http://schemas.microsoft.com/office/drawing/2014/main" id="{8049ECF1-AD70-6795-85FA-E617AE7624E2}"/>
              </a:ext>
            </a:extLst>
          </p:cNvPr>
          <p:cNvSpPr txBox="1"/>
          <p:nvPr/>
        </p:nvSpPr>
        <p:spPr>
          <a:xfrm>
            <a:off x="4668593" y="5673142"/>
            <a:ext cx="2239716" cy="584775"/>
          </a:xfrm>
          <a:prstGeom prst="rect">
            <a:avLst/>
          </a:prstGeom>
          <a:noFill/>
        </p:spPr>
        <p:txBody>
          <a:bodyPr wrap="none" rtlCol="0">
            <a:spAutoFit/>
          </a:bodyPr>
          <a:lstStyle/>
          <a:p>
            <a:pPr algn="ctr"/>
            <a:r>
              <a:rPr lang="en-GB" sz="3200" dirty="0">
                <a:solidFill>
                  <a:schemeClr val="accent1"/>
                </a:solidFill>
                <a:latin typeface="Century Gothic" panose="020B0502020202020204" pitchFamily="34" charset="0"/>
              </a:rPr>
              <a:t>C</a:t>
            </a:r>
            <a:r>
              <a:rPr lang="en-GB" sz="3200" baseline="-25000" dirty="0">
                <a:solidFill>
                  <a:schemeClr val="accent1"/>
                </a:solidFill>
                <a:latin typeface="Century Gothic" panose="020B0502020202020204" pitchFamily="34" charset="0"/>
              </a:rPr>
              <a:t>n</a:t>
            </a:r>
            <a:r>
              <a:rPr lang="en-GB" sz="3200" dirty="0">
                <a:solidFill>
                  <a:schemeClr val="accent1"/>
                </a:solidFill>
                <a:latin typeface="Century Gothic" panose="020B0502020202020204" pitchFamily="34" charset="0"/>
              </a:rPr>
              <a:t>H</a:t>
            </a:r>
            <a:r>
              <a:rPr lang="en-GB" sz="3200" baseline="-25000" dirty="0">
                <a:solidFill>
                  <a:schemeClr val="accent1"/>
                </a:solidFill>
                <a:latin typeface="Century Gothic" panose="020B0502020202020204" pitchFamily="34" charset="0"/>
              </a:rPr>
              <a:t>2n+1</a:t>
            </a:r>
            <a:r>
              <a:rPr lang="en-GB" sz="3200" dirty="0">
                <a:solidFill>
                  <a:schemeClr val="accent1"/>
                </a:solidFill>
                <a:latin typeface="Century Gothic" panose="020B0502020202020204" pitchFamily="34" charset="0"/>
              </a:rPr>
              <a:t>OH</a:t>
            </a:r>
          </a:p>
        </p:txBody>
      </p:sp>
    </p:spTree>
    <p:extLst>
      <p:ext uri="{BB962C8B-B14F-4D97-AF65-F5344CB8AC3E}">
        <p14:creationId xmlns:p14="http://schemas.microsoft.com/office/powerpoint/2010/main" val="116715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Can you explain the mistake in each of these structural formulae?</a:t>
            </a:r>
          </a:p>
        </p:txBody>
      </p:sp>
      <p:pic>
        <p:nvPicPr>
          <p:cNvPr id="7" name="Picture 6" descr="A piece of paper with writing on it&#10;&#10;Description automatically generated">
            <a:extLst>
              <a:ext uri="{FF2B5EF4-FFF2-40B4-BE49-F238E27FC236}">
                <a16:creationId xmlns:a16="http://schemas.microsoft.com/office/drawing/2014/main" id="{8839A9FC-686F-3F37-A8D5-FA8AB3A946A2}"/>
              </a:ext>
            </a:extLst>
          </p:cNvPr>
          <p:cNvPicPr>
            <a:picLocks noChangeAspect="1"/>
          </p:cNvPicPr>
          <p:nvPr/>
        </p:nvPicPr>
        <p:blipFill rotWithShape="1">
          <a:blip r:embed="rId3"/>
          <a:srcRect l="19118" t="14085" r="28800" b="67230"/>
          <a:stretch/>
        </p:blipFill>
        <p:spPr>
          <a:xfrm>
            <a:off x="746975" y="1094704"/>
            <a:ext cx="4119162" cy="1970468"/>
          </a:xfrm>
          <a:prstGeom prst="rect">
            <a:avLst/>
          </a:prstGeom>
        </p:spPr>
      </p:pic>
      <p:pic>
        <p:nvPicPr>
          <p:cNvPr id="9" name="Picture 8" descr="A piece of paper with writing on it&#10;&#10;Description automatically generated">
            <a:extLst>
              <a:ext uri="{FF2B5EF4-FFF2-40B4-BE49-F238E27FC236}">
                <a16:creationId xmlns:a16="http://schemas.microsoft.com/office/drawing/2014/main" id="{86A39DF3-94BE-DCBA-E70C-8B799189C97F}"/>
              </a:ext>
            </a:extLst>
          </p:cNvPr>
          <p:cNvPicPr>
            <a:picLocks noChangeAspect="1"/>
          </p:cNvPicPr>
          <p:nvPr/>
        </p:nvPicPr>
        <p:blipFill rotWithShape="1">
          <a:blip r:embed="rId3"/>
          <a:srcRect l="19119" t="65196" r="21997" b="13615"/>
          <a:stretch/>
        </p:blipFill>
        <p:spPr>
          <a:xfrm>
            <a:off x="1736503" y="3515933"/>
            <a:ext cx="4616836" cy="2215167"/>
          </a:xfrm>
          <a:prstGeom prst="rect">
            <a:avLst/>
          </a:prstGeom>
        </p:spPr>
      </p:pic>
      <p:pic>
        <p:nvPicPr>
          <p:cNvPr id="10" name="Picture 9" descr="A piece of paper with writing on it&#10;&#10;Description automatically generated">
            <a:extLst>
              <a:ext uri="{FF2B5EF4-FFF2-40B4-BE49-F238E27FC236}">
                <a16:creationId xmlns:a16="http://schemas.microsoft.com/office/drawing/2014/main" id="{8C4AF971-ED66-7A45-09AC-8600A18E77E5}"/>
              </a:ext>
            </a:extLst>
          </p:cNvPr>
          <p:cNvPicPr>
            <a:picLocks noChangeAspect="1"/>
          </p:cNvPicPr>
          <p:nvPr/>
        </p:nvPicPr>
        <p:blipFill rotWithShape="1">
          <a:blip r:embed="rId3"/>
          <a:srcRect l="20161" t="36276" r="23500" b="38935"/>
          <a:stretch/>
        </p:blipFill>
        <p:spPr>
          <a:xfrm>
            <a:off x="6941713" y="1390918"/>
            <a:ext cx="4149045" cy="2434107"/>
          </a:xfrm>
          <a:prstGeom prst="rect">
            <a:avLst/>
          </a:prstGeom>
        </p:spPr>
      </p:pic>
      <p:sp>
        <p:nvSpPr>
          <p:cNvPr id="11" name="TextBox 10">
            <a:extLst>
              <a:ext uri="{FF2B5EF4-FFF2-40B4-BE49-F238E27FC236}">
                <a16:creationId xmlns:a16="http://schemas.microsoft.com/office/drawing/2014/main" id="{BE148120-7ED5-9B26-6EFE-2BEDC9B7AFEA}"/>
              </a:ext>
            </a:extLst>
          </p:cNvPr>
          <p:cNvSpPr txBox="1"/>
          <p:nvPr/>
        </p:nvSpPr>
        <p:spPr>
          <a:xfrm>
            <a:off x="321972" y="1030310"/>
            <a:ext cx="412292" cy="461665"/>
          </a:xfrm>
          <a:prstGeom prst="rect">
            <a:avLst/>
          </a:prstGeom>
          <a:noFill/>
        </p:spPr>
        <p:txBody>
          <a:bodyPr wrap="none" rtlCol="0">
            <a:spAutoFit/>
          </a:bodyPr>
          <a:lstStyle/>
          <a:p>
            <a:r>
              <a:rPr lang="en-GB" sz="2400" b="1" dirty="0">
                <a:latin typeface="Century Gothic" panose="020B0502020202020204" pitchFamily="34" charset="0"/>
              </a:rPr>
              <a:t>A</a:t>
            </a:r>
          </a:p>
        </p:txBody>
      </p:sp>
      <p:sp>
        <p:nvSpPr>
          <p:cNvPr id="12" name="TextBox 11">
            <a:extLst>
              <a:ext uri="{FF2B5EF4-FFF2-40B4-BE49-F238E27FC236}">
                <a16:creationId xmlns:a16="http://schemas.microsoft.com/office/drawing/2014/main" id="{DAAC9A3C-A7B0-DD57-9F40-EFD15670A84B}"/>
              </a:ext>
            </a:extLst>
          </p:cNvPr>
          <p:cNvSpPr txBox="1"/>
          <p:nvPr/>
        </p:nvSpPr>
        <p:spPr>
          <a:xfrm>
            <a:off x="1337256" y="3449391"/>
            <a:ext cx="362600" cy="461665"/>
          </a:xfrm>
          <a:prstGeom prst="rect">
            <a:avLst/>
          </a:prstGeom>
          <a:noFill/>
        </p:spPr>
        <p:txBody>
          <a:bodyPr wrap="none" rtlCol="0">
            <a:spAutoFit/>
          </a:bodyPr>
          <a:lstStyle/>
          <a:p>
            <a:r>
              <a:rPr lang="en-GB" sz="2400" b="1" dirty="0">
                <a:latin typeface="Century Gothic" panose="020B0502020202020204" pitchFamily="34" charset="0"/>
              </a:rPr>
              <a:t>B</a:t>
            </a:r>
          </a:p>
        </p:txBody>
      </p:sp>
      <p:sp>
        <p:nvSpPr>
          <p:cNvPr id="13" name="TextBox 12">
            <a:extLst>
              <a:ext uri="{FF2B5EF4-FFF2-40B4-BE49-F238E27FC236}">
                <a16:creationId xmlns:a16="http://schemas.microsoft.com/office/drawing/2014/main" id="{7AA931E1-40AC-D100-076A-745CB7B96099}"/>
              </a:ext>
            </a:extLst>
          </p:cNvPr>
          <p:cNvSpPr txBox="1"/>
          <p:nvPr/>
        </p:nvSpPr>
        <p:spPr>
          <a:xfrm>
            <a:off x="6540321" y="1337256"/>
            <a:ext cx="425116" cy="461665"/>
          </a:xfrm>
          <a:prstGeom prst="rect">
            <a:avLst/>
          </a:prstGeom>
          <a:noFill/>
        </p:spPr>
        <p:txBody>
          <a:bodyPr wrap="none" rtlCol="0">
            <a:spAutoFit/>
          </a:bodyPr>
          <a:lstStyle/>
          <a:p>
            <a:r>
              <a:rPr lang="en-GB" sz="2400" b="1" dirty="0">
                <a:latin typeface="Century Gothic" panose="020B0502020202020204" pitchFamily="34" charset="0"/>
              </a:rPr>
              <a:t>C</a:t>
            </a:r>
          </a:p>
        </p:txBody>
      </p:sp>
    </p:spTree>
    <p:extLst>
      <p:ext uri="{BB962C8B-B14F-4D97-AF65-F5344CB8AC3E}">
        <p14:creationId xmlns:p14="http://schemas.microsoft.com/office/powerpoint/2010/main" val="278360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38497" y="971693"/>
            <a:ext cx="11060329" cy="2677656"/>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State the names of the first four alcohols.</a:t>
            </a:r>
          </a:p>
          <a:p>
            <a:pPr marL="457200" indent="-457200">
              <a:buAutoNum type="arabicPeriod"/>
            </a:pPr>
            <a:r>
              <a:rPr lang="en-GB" sz="2400" dirty="0">
                <a:latin typeface="Century Gothic" panose="020B0502020202020204" pitchFamily="34" charset="0"/>
              </a:rPr>
              <a:t>State the chemical formula for ethanol.</a:t>
            </a:r>
          </a:p>
          <a:p>
            <a:pPr marL="457200" indent="-457200">
              <a:buAutoNum type="arabicPeriod"/>
            </a:pPr>
            <a:r>
              <a:rPr lang="en-GB" sz="2400" dirty="0">
                <a:latin typeface="Century Gothic" panose="020B0502020202020204" pitchFamily="34" charset="0"/>
              </a:rPr>
              <a:t>Give a use of methanol.</a:t>
            </a:r>
          </a:p>
          <a:p>
            <a:pPr marL="457200" indent="-457200">
              <a:buAutoNum type="arabicPeriod"/>
            </a:pPr>
            <a:r>
              <a:rPr lang="en-GB" sz="2400" dirty="0">
                <a:latin typeface="Century Gothic" panose="020B0502020202020204" pitchFamily="34" charset="0"/>
              </a:rPr>
              <a:t>Give a use of ethanol.</a:t>
            </a:r>
          </a:p>
          <a:p>
            <a:pPr marL="457200" indent="-457200">
              <a:buAutoNum type="arabicPeriod"/>
            </a:pPr>
            <a:r>
              <a:rPr lang="en-GB" sz="2400" dirty="0">
                <a:latin typeface="Century Gothic" panose="020B0502020202020204" pitchFamily="34" charset="0"/>
              </a:rPr>
              <a:t>Give a use of propanol. </a:t>
            </a:r>
          </a:p>
          <a:p>
            <a:pPr marL="457200" indent="-457200">
              <a:buAutoNum type="arabicPeriod"/>
            </a:pPr>
            <a:r>
              <a:rPr lang="en-GB" sz="2400" dirty="0">
                <a:latin typeface="Century Gothic" panose="020B0502020202020204" pitchFamily="34" charset="0"/>
              </a:rPr>
              <a:t>State the products of the reaction between ethanol and sodium.</a:t>
            </a:r>
          </a:p>
          <a:p>
            <a:pPr marL="457200" indent="-457200">
              <a:buAutoNum type="arabicPeriod"/>
            </a:pPr>
            <a:r>
              <a:rPr lang="en-GB" sz="2400" dirty="0">
                <a:latin typeface="Century Gothic" panose="020B0502020202020204" pitchFamily="34" charset="0"/>
              </a:rPr>
              <a:t>Describe the pattern of solubility of alcohols with size of molecules. </a:t>
            </a:r>
          </a:p>
        </p:txBody>
      </p:sp>
    </p:spTree>
    <p:extLst>
      <p:ext uri="{BB962C8B-B14F-4D97-AF65-F5344CB8AC3E}">
        <p14:creationId xmlns:p14="http://schemas.microsoft.com/office/powerpoint/2010/main" val="3533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2677656"/>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Methanol, ethanol, propanol, butanol</a:t>
            </a:r>
            <a:endParaRPr lang="en-GB" sz="2400" b="1" baseline="-25000" dirty="0">
              <a:solidFill>
                <a:schemeClr val="accent2">
                  <a:lumMod val="60000"/>
                  <a:lumOff val="40000"/>
                </a:schemeClr>
              </a:solidFill>
              <a:latin typeface="Century Gothic" panose="020B0502020202020204" pitchFamily="34" charset="0"/>
            </a:endParaRP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C</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5</a:t>
            </a:r>
            <a:r>
              <a:rPr lang="en-GB" sz="2400" b="1" dirty="0">
                <a:solidFill>
                  <a:schemeClr val="accent2">
                    <a:lumMod val="60000"/>
                    <a:lumOff val="40000"/>
                  </a:schemeClr>
                </a:solidFill>
                <a:latin typeface="Century Gothic" panose="020B0502020202020204" pitchFamily="34" charset="0"/>
              </a:rPr>
              <a:t>OH</a:t>
            </a:r>
            <a:endParaRPr lang="en-GB" sz="2400" b="1" baseline="-25000" dirty="0">
              <a:solidFill>
                <a:schemeClr val="accent2">
                  <a:lumMod val="60000"/>
                  <a:lumOff val="40000"/>
                </a:schemeClr>
              </a:solidFill>
              <a:latin typeface="Century Gothic" panose="020B0502020202020204" pitchFamily="34" charset="0"/>
            </a:endParaRP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As a chemical feedstock</a:t>
            </a:r>
            <a:endParaRPr lang="en-GB" sz="2400" b="1" baseline="-25000"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As a solvent or in alcoholic drinks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As a solvent or a fuel</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Sodium ethoxide and hydrogen gas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larger the molecule (the longer the chain), the less soluble it is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I: Alcohol formulae</a:t>
            </a:r>
          </a:p>
        </p:txBody>
      </p:sp>
      <p:sp>
        <p:nvSpPr>
          <p:cNvPr id="8" name="TextBox 7">
            <a:extLst>
              <a:ext uri="{FF2B5EF4-FFF2-40B4-BE49-F238E27FC236}">
                <a16:creationId xmlns:a16="http://schemas.microsoft.com/office/drawing/2014/main" id="{1F764C78-3DE1-44A0-B656-FB67A825BB1A}"/>
              </a:ext>
            </a:extLst>
          </p:cNvPr>
          <p:cNvSpPr txBox="1"/>
          <p:nvPr/>
        </p:nvSpPr>
        <p:spPr>
          <a:xfrm>
            <a:off x="284529" y="738323"/>
            <a:ext cx="10330461" cy="461665"/>
          </a:xfrm>
          <a:prstGeom prst="rect">
            <a:avLst/>
          </a:prstGeom>
          <a:noFill/>
        </p:spPr>
        <p:txBody>
          <a:bodyPr wrap="square">
            <a:spAutoFit/>
          </a:bodyPr>
          <a:lstStyle/>
          <a:p>
            <a:r>
              <a:rPr lang="en-US" sz="2400" i="1" dirty="0">
                <a:latin typeface="Century Gothic" panose="020B0502020202020204" pitchFamily="34" charset="0"/>
              </a:rPr>
              <a:t>Determine the chemical formula of this compound.</a:t>
            </a:r>
          </a:p>
        </p:txBody>
      </p:sp>
      <p:sp>
        <p:nvSpPr>
          <p:cNvPr id="14" name="TextBox 13">
            <a:extLst>
              <a:ext uri="{FF2B5EF4-FFF2-40B4-BE49-F238E27FC236}">
                <a16:creationId xmlns:a16="http://schemas.microsoft.com/office/drawing/2014/main" id="{51D10FEF-7D48-493A-D753-8633A23EE845}"/>
              </a:ext>
            </a:extLst>
          </p:cNvPr>
          <p:cNvSpPr txBox="1"/>
          <p:nvPr/>
        </p:nvSpPr>
        <p:spPr>
          <a:xfrm>
            <a:off x="344772" y="3913418"/>
            <a:ext cx="5081667" cy="461665"/>
          </a:xfrm>
          <a:prstGeom prst="rect">
            <a:avLst/>
          </a:prstGeom>
          <a:noFill/>
        </p:spPr>
        <p:txBody>
          <a:bodyPr wrap="square">
            <a:spAutoFit/>
          </a:bodyPr>
          <a:lstStyle/>
          <a:p>
            <a:r>
              <a:rPr lang="en-US" sz="2400" i="1" dirty="0">
                <a:latin typeface="Century Gothic" panose="020B0502020202020204" pitchFamily="34" charset="0"/>
              </a:rPr>
              <a:t>Name this chemical compound.</a:t>
            </a:r>
          </a:p>
        </p:txBody>
      </p:sp>
      <p:sp>
        <p:nvSpPr>
          <p:cNvPr id="4" name="TextBox 3">
            <a:extLst>
              <a:ext uri="{FF2B5EF4-FFF2-40B4-BE49-F238E27FC236}">
                <a16:creationId xmlns:a16="http://schemas.microsoft.com/office/drawing/2014/main" id="{44559ED0-ECC0-7B62-DD6A-8F705105FDBB}"/>
              </a:ext>
            </a:extLst>
          </p:cNvPr>
          <p:cNvSpPr txBox="1"/>
          <p:nvPr/>
        </p:nvSpPr>
        <p:spPr>
          <a:xfrm>
            <a:off x="332281" y="4815326"/>
            <a:ext cx="6188440" cy="461665"/>
          </a:xfrm>
          <a:prstGeom prst="rect">
            <a:avLst/>
          </a:prstGeom>
          <a:noFill/>
        </p:spPr>
        <p:txBody>
          <a:bodyPr wrap="square">
            <a:spAutoFit/>
          </a:bodyPr>
          <a:lstStyle/>
          <a:p>
            <a:r>
              <a:rPr lang="en-US" sz="2400" i="1" dirty="0">
                <a:latin typeface="Century Gothic" panose="020B0502020202020204" pitchFamily="34" charset="0"/>
              </a:rPr>
              <a:t>Give a use of this chemical compound.</a:t>
            </a:r>
          </a:p>
        </p:txBody>
      </p:sp>
      <p:cxnSp>
        <p:nvCxnSpPr>
          <p:cNvPr id="5" name="Straight Connector 4">
            <a:extLst>
              <a:ext uri="{FF2B5EF4-FFF2-40B4-BE49-F238E27FC236}">
                <a16:creationId xmlns:a16="http://schemas.microsoft.com/office/drawing/2014/main" id="{2772CDD0-1893-5AD9-17C1-F116C7A95119}"/>
              </a:ext>
            </a:extLst>
          </p:cNvPr>
          <p:cNvCxnSpPr/>
          <p:nvPr/>
        </p:nvCxnSpPr>
        <p:spPr>
          <a:xfrm>
            <a:off x="4499143" y="193209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AE93926-76E9-1356-DC23-8ADBBE237620}"/>
              </a:ext>
            </a:extLst>
          </p:cNvPr>
          <p:cNvCxnSpPr/>
          <p:nvPr/>
        </p:nvCxnSpPr>
        <p:spPr>
          <a:xfrm>
            <a:off x="4522809" y="257435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5C4C2EF-ACB9-B37A-630C-5820A7C8E8F5}"/>
              </a:ext>
            </a:extLst>
          </p:cNvPr>
          <p:cNvSpPr txBox="1"/>
          <p:nvPr/>
        </p:nvSpPr>
        <p:spPr>
          <a:xfrm flipH="1">
            <a:off x="4332155" y="2777079"/>
            <a:ext cx="44970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9" name="TextBox 8">
            <a:extLst>
              <a:ext uri="{FF2B5EF4-FFF2-40B4-BE49-F238E27FC236}">
                <a16:creationId xmlns:a16="http://schemas.microsoft.com/office/drawing/2014/main" id="{E351E054-E58A-76C2-3178-CE49C0C877C3}"/>
              </a:ext>
            </a:extLst>
          </p:cNvPr>
          <p:cNvSpPr txBox="1"/>
          <p:nvPr/>
        </p:nvSpPr>
        <p:spPr>
          <a:xfrm>
            <a:off x="4296100" y="213892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2" name="TextBox 21">
            <a:extLst>
              <a:ext uri="{FF2B5EF4-FFF2-40B4-BE49-F238E27FC236}">
                <a16:creationId xmlns:a16="http://schemas.microsoft.com/office/drawing/2014/main" id="{104C006E-04DF-0545-F6BA-FFBF5BA095EA}"/>
              </a:ext>
            </a:extLst>
          </p:cNvPr>
          <p:cNvSpPr txBox="1"/>
          <p:nvPr/>
        </p:nvSpPr>
        <p:spPr>
          <a:xfrm>
            <a:off x="4346741" y="14857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4" name="Straight Connector 23">
            <a:extLst>
              <a:ext uri="{FF2B5EF4-FFF2-40B4-BE49-F238E27FC236}">
                <a16:creationId xmlns:a16="http://schemas.microsoft.com/office/drawing/2014/main" id="{E674483C-D735-608C-058B-D23877FBB1B6}"/>
              </a:ext>
            </a:extLst>
          </p:cNvPr>
          <p:cNvCxnSpPr>
            <a:cxnSpLocks/>
          </p:cNvCxnSpPr>
          <p:nvPr/>
        </p:nvCxnSpPr>
        <p:spPr>
          <a:xfrm flipH="1">
            <a:off x="4696977" y="237530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817D990-6A1E-BDD3-0FCD-CBECC97702EC}"/>
              </a:ext>
            </a:extLst>
          </p:cNvPr>
          <p:cNvCxnSpPr/>
          <p:nvPr/>
        </p:nvCxnSpPr>
        <p:spPr>
          <a:xfrm>
            <a:off x="5168378" y="192547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52B163E-A23B-18AF-78BA-7E71E0533A0E}"/>
              </a:ext>
            </a:extLst>
          </p:cNvPr>
          <p:cNvSpPr txBox="1"/>
          <p:nvPr/>
        </p:nvSpPr>
        <p:spPr>
          <a:xfrm>
            <a:off x="4945456" y="213230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8" name="TextBox 27">
            <a:extLst>
              <a:ext uri="{FF2B5EF4-FFF2-40B4-BE49-F238E27FC236}">
                <a16:creationId xmlns:a16="http://schemas.microsoft.com/office/drawing/2014/main" id="{61A8E061-F0B7-AD4A-9245-B2524BB41F02}"/>
              </a:ext>
            </a:extLst>
          </p:cNvPr>
          <p:cNvSpPr txBox="1"/>
          <p:nvPr/>
        </p:nvSpPr>
        <p:spPr>
          <a:xfrm>
            <a:off x="5015976" y="147915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4" name="Straight Connector 33">
            <a:extLst>
              <a:ext uri="{FF2B5EF4-FFF2-40B4-BE49-F238E27FC236}">
                <a16:creationId xmlns:a16="http://schemas.microsoft.com/office/drawing/2014/main" id="{AF451C0F-071F-B5A5-8DE7-5D13DE3E32CA}"/>
              </a:ext>
            </a:extLst>
          </p:cNvPr>
          <p:cNvCxnSpPr/>
          <p:nvPr/>
        </p:nvCxnSpPr>
        <p:spPr>
          <a:xfrm>
            <a:off x="5797856" y="193872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E064CC2-C22F-029B-16BD-592CD6229FDB}"/>
              </a:ext>
            </a:extLst>
          </p:cNvPr>
          <p:cNvCxnSpPr/>
          <p:nvPr/>
        </p:nvCxnSpPr>
        <p:spPr>
          <a:xfrm>
            <a:off x="5821522" y="258098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813CB2B-B2E1-171B-E7AE-34281F312F50}"/>
              </a:ext>
            </a:extLst>
          </p:cNvPr>
          <p:cNvSpPr txBox="1"/>
          <p:nvPr/>
        </p:nvSpPr>
        <p:spPr>
          <a:xfrm>
            <a:off x="5614693" y="279869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9" name="TextBox 88">
            <a:extLst>
              <a:ext uri="{FF2B5EF4-FFF2-40B4-BE49-F238E27FC236}">
                <a16:creationId xmlns:a16="http://schemas.microsoft.com/office/drawing/2014/main" id="{97C77D3C-C480-BD8C-7478-44BEB6853D40}"/>
              </a:ext>
            </a:extLst>
          </p:cNvPr>
          <p:cNvSpPr txBox="1"/>
          <p:nvPr/>
        </p:nvSpPr>
        <p:spPr>
          <a:xfrm>
            <a:off x="5574934" y="214555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0" name="TextBox 89">
            <a:extLst>
              <a:ext uri="{FF2B5EF4-FFF2-40B4-BE49-F238E27FC236}">
                <a16:creationId xmlns:a16="http://schemas.microsoft.com/office/drawing/2014/main" id="{B27A88F0-E793-D683-4890-6E3EE574CD7B}"/>
              </a:ext>
            </a:extLst>
          </p:cNvPr>
          <p:cNvSpPr txBox="1"/>
          <p:nvPr/>
        </p:nvSpPr>
        <p:spPr>
          <a:xfrm>
            <a:off x="5645454" y="149241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1" name="Straight Connector 90">
            <a:extLst>
              <a:ext uri="{FF2B5EF4-FFF2-40B4-BE49-F238E27FC236}">
                <a16:creationId xmlns:a16="http://schemas.microsoft.com/office/drawing/2014/main" id="{88097B74-55C3-2691-FC38-3173345E07AA}"/>
              </a:ext>
            </a:extLst>
          </p:cNvPr>
          <p:cNvCxnSpPr>
            <a:cxnSpLocks/>
          </p:cNvCxnSpPr>
          <p:nvPr/>
        </p:nvCxnSpPr>
        <p:spPr>
          <a:xfrm flipH="1">
            <a:off x="5319832" y="237604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E22D883-306A-C253-EE7A-11822C92CF68}"/>
              </a:ext>
            </a:extLst>
          </p:cNvPr>
          <p:cNvCxnSpPr>
            <a:cxnSpLocks/>
          </p:cNvCxnSpPr>
          <p:nvPr/>
        </p:nvCxnSpPr>
        <p:spPr>
          <a:xfrm flipH="1">
            <a:off x="5949313" y="238930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D320CB8-2074-D3A2-F8CC-5AC46A5DEE07}"/>
              </a:ext>
            </a:extLst>
          </p:cNvPr>
          <p:cNvCxnSpPr/>
          <p:nvPr/>
        </p:nvCxnSpPr>
        <p:spPr>
          <a:xfrm>
            <a:off x="6473717" y="193872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D2ED341-2D05-94D2-AEE7-1592508F559A}"/>
              </a:ext>
            </a:extLst>
          </p:cNvPr>
          <p:cNvCxnSpPr/>
          <p:nvPr/>
        </p:nvCxnSpPr>
        <p:spPr>
          <a:xfrm>
            <a:off x="6497383" y="258098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683ACCB-F199-E450-5945-30DE4F67BB55}"/>
              </a:ext>
            </a:extLst>
          </p:cNvPr>
          <p:cNvSpPr txBox="1"/>
          <p:nvPr/>
        </p:nvSpPr>
        <p:spPr>
          <a:xfrm>
            <a:off x="6290554" y="279869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6" name="TextBox 95">
            <a:extLst>
              <a:ext uri="{FF2B5EF4-FFF2-40B4-BE49-F238E27FC236}">
                <a16:creationId xmlns:a16="http://schemas.microsoft.com/office/drawing/2014/main" id="{919485CD-FE71-555D-E297-6F988F8445D1}"/>
              </a:ext>
            </a:extLst>
          </p:cNvPr>
          <p:cNvSpPr txBox="1"/>
          <p:nvPr/>
        </p:nvSpPr>
        <p:spPr>
          <a:xfrm>
            <a:off x="6250795" y="214555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7" name="TextBox 96">
            <a:extLst>
              <a:ext uri="{FF2B5EF4-FFF2-40B4-BE49-F238E27FC236}">
                <a16:creationId xmlns:a16="http://schemas.microsoft.com/office/drawing/2014/main" id="{E95A951D-0A15-386E-3D2C-B7A58B572035}"/>
              </a:ext>
            </a:extLst>
          </p:cNvPr>
          <p:cNvSpPr txBox="1"/>
          <p:nvPr/>
        </p:nvSpPr>
        <p:spPr>
          <a:xfrm>
            <a:off x="6321315" y="149241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8" name="Straight Connector 97">
            <a:extLst>
              <a:ext uri="{FF2B5EF4-FFF2-40B4-BE49-F238E27FC236}">
                <a16:creationId xmlns:a16="http://schemas.microsoft.com/office/drawing/2014/main" id="{EBA52313-90AA-50B9-0F4A-FB7B5965E47B}"/>
              </a:ext>
            </a:extLst>
          </p:cNvPr>
          <p:cNvCxnSpPr>
            <a:cxnSpLocks/>
          </p:cNvCxnSpPr>
          <p:nvPr/>
        </p:nvCxnSpPr>
        <p:spPr>
          <a:xfrm flipH="1">
            <a:off x="6625174" y="238930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704AF18-7958-EC96-6D31-61141AC16138}"/>
              </a:ext>
            </a:extLst>
          </p:cNvPr>
          <p:cNvSpPr txBox="1"/>
          <p:nvPr/>
        </p:nvSpPr>
        <p:spPr>
          <a:xfrm>
            <a:off x="3669685" y="210407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0" name="Straight Connector 99">
            <a:extLst>
              <a:ext uri="{FF2B5EF4-FFF2-40B4-BE49-F238E27FC236}">
                <a16:creationId xmlns:a16="http://schemas.microsoft.com/office/drawing/2014/main" id="{F5D74695-B687-9593-A563-E63A5149730C}"/>
              </a:ext>
            </a:extLst>
          </p:cNvPr>
          <p:cNvCxnSpPr>
            <a:cxnSpLocks/>
          </p:cNvCxnSpPr>
          <p:nvPr/>
        </p:nvCxnSpPr>
        <p:spPr>
          <a:xfrm flipH="1">
            <a:off x="4027742" y="236235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80C3263-1964-8090-D213-2324423BBF55}"/>
              </a:ext>
            </a:extLst>
          </p:cNvPr>
          <p:cNvCxnSpPr/>
          <p:nvPr/>
        </p:nvCxnSpPr>
        <p:spPr>
          <a:xfrm>
            <a:off x="5154894" y="253188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32B6B4C-2DF4-25E9-24A3-E5E7B6CDF13E}"/>
              </a:ext>
            </a:extLst>
          </p:cNvPr>
          <p:cNvSpPr txBox="1"/>
          <p:nvPr/>
        </p:nvSpPr>
        <p:spPr>
          <a:xfrm flipH="1">
            <a:off x="4979230" y="2779577"/>
            <a:ext cx="44970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103" name="TextBox 102">
            <a:extLst>
              <a:ext uri="{FF2B5EF4-FFF2-40B4-BE49-F238E27FC236}">
                <a16:creationId xmlns:a16="http://schemas.microsoft.com/office/drawing/2014/main" id="{B4B88DA4-576F-7D02-F10D-225C8CA54E07}"/>
              </a:ext>
            </a:extLst>
          </p:cNvPr>
          <p:cNvSpPr txBox="1"/>
          <p:nvPr/>
        </p:nvSpPr>
        <p:spPr>
          <a:xfrm>
            <a:off x="6852596" y="215404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104" name="TextBox 103">
            <a:extLst>
              <a:ext uri="{FF2B5EF4-FFF2-40B4-BE49-F238E27FC236}">
                <a16:creationId xmlns:a16="http://schemas.microsoft.com/office/drawing/2014/main" id="{76AE80B9-62B9-0357-5423-1E29F2F38EE4}"/>
              </a:ext>
            </a:extLst>
          </p:cNvPr>
          <p:cNvSpPr txBox="1"/>
          <p:nvPr/>
        </p:nvSpPr>
        <p:spPr>
          <a:xfrm>
            <a:off x="7452203" y="216903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5" name="Straight Connector 104">
            <a:extLst>
              <a:ext uri="{FF2B5EF4-FFF2-40B4-BE49-F238E27FC236}">
                <a16:creationId xmlns:a16="http://schemas.microsoft.com/office/drawing/2014/main" id="{2958995B-DD6D-5B5B-CA62-99C64CBABF13}"/>
              </a:ext>
            </a:extLst>
          </p:cNvPr>
          <p:cNvCxnSpPr>
            <a:cxnSpLocks/>
          </p:cNvCxnSpPr>
          <p:nvPr/>
        </p:nvCxnSpPr>
        <p:spPr>
          <a:xfrm flipH="1">
            <a:off x="7223145" y="239483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32DA581-20A1-379A-5FF8-C9FB842DC28D}"/>
              </a:ext>
            </a:extLst>
          </p:cNvPr>
          <p:cNvSpPr txBox="1"/>
          <p:nvPr/>
        </p:nvSpPr>
        <p:spPr>
          <a:xfrm>
            <a:off x="376969" y="3424061"/>
            <a:ext cx="167668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t>
            </a:r>
            <a:r>
              <a:rPr lang="en-US" sz="2400" b="1" baseline="-25000" dirty="0">
                <a:solidFill>
                  <a:schemeClr val="accent1"/>
                </a:solidFill>
                <a:latin typeface="Century Gothic" panose="020B0502020202020204" pitchFamily="34" charset="0"/>
              </a:rPr>
              <a:t>4</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9</a:t>
            </a:r>
            <a:r>
              <a:rPr lang="en-US" sz="2400" b="1" dirty="0">
                <a:solidFill>
                  <a:schemeClr val="accent1"/>
                </a:solidFill>
                <a:latin typeface="Century Gothic" panose="020B0502020202020204" pitchFamily="34" charset="0"/>
              </a:rPr>
              <a:t>OH</a:t>
            </a:r>
          </a:p>
        </p:txBody>
      </p:sp>
      <p:sp>
        <p:nvSpPr>
          <p:cNvPr id="107" name="TextBox 106">
            <a:extLst>
              <a:ext uri="{FF2B5EF4-FFF2-40B4-BE49-F238E27FC236}">
                <a16:creationId xmlns:a16="http://schemas.microsoft.com/office/drawing/2014/main" id="{4C5FE937-82BD-D980-A205-0D32783E9A24}"/>
              </a:ext>
            </a:extLst>
          </p:cNvPr>
          <p:cNvSpPr txBox="1"/>
          <p:nvPr/>
        </p:nvSpPr>
        <p:spPr>
          <a:xfrm>
            <a:off x="349487" y="4370940"/>
            <a:ext cx="167668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Butanol</a:t>
            </a:r>
          </a:p>
        </p:txBody>
      </p:sp>
      <p:sp>
        <p:nvSpPr>
          <p:cNvPr id="108" name="TextBox 107">
            <a:extLst>
              <a:ext uri="{FF2B5EF4-FFF2-40B4-BE49-F238E27FC236}">
                <a16:creationId xmlns:a16="http://schemas.microsoft.com/office/drawing/2014/main" id="{69250B42-A179-5797-C817-A9394AC7C9A4}"/>
              </a:ext>
            </a:extLst>
          </p:cNvPr>
          <p:cNvSpPr txBox="1"/>
          <p:nvPr/>
        </p:nvSpPr>
        <p:spPr>
          <a:xfrm>
            <a:off x="351985" y="5242868"/>
            <a:ext cx="317070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 solvent or fuel</a:t>
            </a: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106" grpId="0"/>
      <p:bldP spid="107" grpId="0"/>
      <p:bldP spid="10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We: Alcohol formulae</a:t>
            </a:r>
          </a:p>
        </p:txBody>
      </p:sp>
      <p:sp>
        <p:nvSpPr>
          <p:cNvPr id="8" name="TextBox 7">
            <a:extLst>
              <a:ext uri="{FF2B5EF4-FFF2-40B4-BE49-F238E27FC236}">
                <a16:creationId xmlns:a16="http://schemas.microsoft.com/office/drawing/2014/main" id="{1F764C78-3DE1-44A0-B656-FB67A825BB1A}"/>
              </a:ext>
            </a:extLst>
          </p:cNvPr>
          <p:cNvSpPr txBox="1"/>
          <p:nvPr/>
        </p:nvSpPr>
        <p:spPr>
          <a:xfrm>
            <a:off x="284529" y="738323"/>
            <a:ext cx="10330461" cy="461665"/>
          </a:xfrm>
          <a:prstGeom prst="rect">
            <a:avLst/>
          </a:prstGeom>
          <a:noFill/>
        </p:spPr>
        <p:txBody>
          <a:bodyPr wrap="square">
            <a:spAutoFit/>
          </a:bodyPr>
          <a:lstStyle/>
          <a:p>
            <a:r>
              <a:rPr lang="en-US" sz="2400" i="1" dirty="0">
                <a:latin typeface="Century Gothic" panose="020B0502020202020204" pitchFamily="34" charset="0"/>
              </a:rPr>
              <a:t>Determine the chemical formula of this compound.</a:t>
            </a:r>
          </a:p>
        </p:txBody>
      </p:sp>
      <p:sp>
        <p:nvSpPr>
          <p:cNvPr id="14" name="TextBox 13">
            <a:extLst>
              <a:ext uri="{FF2B5EF4-FFF2-40B4-BE49-F238E27FC236}">
                <a16:creationId xmlns:a16="http://schemas.microsoft.com/office/drawing/2014/main" id="{51D10FEF-7D48-493A-D753-8633A23EE845}"/>
              </a:ext>
            </a:extLst>
          </p:cNvPr>
          <p:cNvSpPr txBox="1"/>
          <p:nvPr/>
        </p:nvSpPr>
        <p:spPr>
          <a:xfrm>
            <a:off x="344772" y="3913418"/>
            <a:ext cx="5081667" cy="461665"/>
          </a:xfrm>
          <a:prstGeom prst="rect">
            <a:avLst/>
          </a:prstGeom>
          <a:noFill/>
        </p:spPr>
        <p:txBody>
          <a:bodyPr wrap="square">
            <a:spAutoFit/>
          </a:bodyPr>
          <a:lstStyle/>
          <a:p>
            <a:r>
              <a:rPr lang="en-US" sz="2400" i="1" dirty="0">
                <a:latin typeface="Century Gothic" panose="020B0502020202020204" pitchFamily="34" charset="0"/>
              </a:rPr>
              <a:t>Name this chemical compound.</a:t>
            </a:r>
          </a:p>
        </p:txBody>
      </p:sp>
      <p:sp>
        <p:nvSpPr>
          <p:cNvPr id="4" name="TextBox 3">
            <a:extLst>
              <a:ext uri="{FF2B5EF4-FFF2-40B4-BE49-F238E27FC236}">
                <a16:creationId xmlns:a16="http://schemas.microsoft.com/office/drawing/2014/main" id="{44559ED0-ECC0-7B62-DD6A-8F705105FDBB}"/>
              </a:ext>
            </a:extLst>
          </p:cNvPr>
          <p:cNvSpPr txBox="1"/>
          <p:nvPr/>
        </p:nvSpPr>
        <p:spPr>
          <a:xfrm>
            <a:off x="332281" y="4815326"/>
            <a:ext cx="6188440" cy="461665"/>
          </a:xfrm>
          <a:prstGeom prst="rect">
            <a:avLst/>
          </a:prstGeom>
          <a:noFill/>
        </p:spPr>
        <p:txBody>
          <a:bodyPr wrap="square">
            <a:spAutoFit/>
          </a:bodyPr>
          <a:lstStyle/>
          <a:p>
            <a:r>
              <a:rPr lang="en-US" sz="2400" i="1" dirty="0">
                <a:latin typeface="Century Gothic" panose="020B0502020202020204" pitchFamily="34" charset="0"/>
              </a:rPr>
              <a:t>Give a use of this chemical compound.</a:t>
            </a:r>
          </a:p>
        </p:txBody>
      </p:sp>
      <p:cxnSp>
        <p:nvCxnSpPr>
          <p:cNvPr id="5" name="Straight Connector 4">
            <a:extLst>
              <a:ext uri="{FF2B5EF4-FFF2-40B4-BE49-F238E27FC236}">
                <a16:creationId xmlns:a16="http://schemas.microsoft.com/office/drawing/2014/main" id="{2772CDD0-1893-5AD9-17C1-F116C7A95119}"/>
              </a:ext>
            </a:extLst>
          </p:cNvPr>
          <p:cNvCxnSpPr/>
          <p:nvPr/>
        </p:nvCxnSpPr>
        <p:spPr>
          <a:xfrm>
            <a:off x="4499143" y="193209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AE93926-76E9-1356-DC23-8ADBBE237620}"/>
              </a:ext>
            </a:extLst>
          </p:cNvPr>
          <p:cNvCxnSpPr/>
          <p:nvPr/>
        </p:nvCxnSpPr>
        <p:spPr>
          <a:xfrm>
            <a:off x="4522809" y="257435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5C4C2EF-ACB9-B37A-630C-5820A7C8E8F5}"/>
              </a:ext>
            </a:extLst>
          </p:cNvPr>
          <p:cNvSpPr txBox="1"/>
          <p:nvPr/>
        </p:nvSpPr>
        <p:spPr>
          <a:xfrm flipH="1">
            <a:off x="4332155" y="2777079"/>
            <a:ext cx="44970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9" name="TextBox 8">
            <a:extLst>
              <a:ext uri="{FF2B5EF4-FFF2-40B4-BE49-F238E27FC236}">
                <a16:creationId xmlns:a16="http://schemas.microsoft.com/office/drawing/2014/main" id="{E351E054-E58A-76C2-3178-CE49C0C877C3}"/>
              </a:ext>
            </a:extLst>
          </p:cNvPr>
          <p:cNvSpPr txBox="1"/>
          <p:nvPr/>
        </p:nvSpPr>
        <p:spPr>
          <a:xfrm>
            <a:off x="4296100" y="213892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2" name="TextBox 21">
            <a:extLst>
              <a:ext uri="{FF2B5EF4-FFF2-40B4-BE49-F238E27FC236}">
                <a16:creationId xmlns:a16="http://schemas.microsoft.com/office/drawing/2014/main" id="{104C006E-04DF-0545-F6BA-FFBF5BA095EA}"/>
              </a:ext>
            </a:extLst>
          </p:cNvPr>
          <p:cNvSpPr txBox="1"/>
          <p:nvPr/>
        </p:nvSpPr>
        <p:spPr>
          <a:xfrm>
            <a:off x="4346741" y="14857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4" name="Straight Connector 23">
            <a:extLst>
              <a:ext uri="{FF2B5EF4-FFF2-40B4-BE49-F238E27FC236}">
                <a16:creationId xmlns:a16="http://schemas.microsoft.com/office/drawing/2014/main" id="{E674483C-D735-608C-058B-D23877FBB1B6}"/>
              </a:ext>
            </a:extLst>
          </p:cNvPr>
          <p:cNvCxnSpPr>
            <a:cxnSpLocks/>
          </p:cNvCxnSpPr>
          <p:nvPr/>
        </p:nvCxnSpPr>
        <p:spPr>
          <a:xfrm flipH="1">
            <a:off x="4696977" y="237530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817D990-6A1E-BDD3-0FCD-CBECC97702EC}"/>
              </a:ext>
            </a:extLst>
          </p:cNvPr>
          <p:cNvCxnSpPr/>
          <p:nvPr/>
        </p:nvCxnSpPr>
        <p:spPr>
          <a:xfrm>
            <a:off x="5168378" y="192547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52B163E-A23B-18AF-78BA-7E71E0533A0E}"/>
              </a:ext>
            </a:extLst>
          </p:cNvPr>
          <p:cNvSpPr txBox="1"/>
          <p:nvPr/>
        </p:nvSpPr>
        <p:spPr>
          <a:xfrm>
            <a:off x="4945456" y="213230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8" name="TextBox 27">
            <a:extLst>
              <a:ext uri="{FF2B5EF4-FFF2-40B4-BE49-F238E27FC236}">
                <a16:creationId xmlns:a16="http://schemas.microsoft.com/office/drawing/2014/main" id="{61A8E061-F0B7-AD4A-9245-B2524BB41F02}"/>
              </a:ext>
            </a:extLst>
          </p:cNvPr>
          <p:cNvSpPr txBox="1"/>
          <p:nvPr/>
        </p:nvSpPr>
        <p:spPr>
          <a:xfrm>
            <a:off x="5015976" y="147915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4" name="Straight Connector 33">
            <a:extLst>
              <a:ext uri="{FF2B5EF4-FFF2-40B4-BE49-F238E27FC236}">
                <a16:creationId xmlns:a16="http://schemas.microsoft.com/office/drawing/2014/main" id="{AF451C0F-071F-B5A5-8DE7-5D13DE3E32CA}"/>
              </a:ext>
            </a:extLst>
          </p:cNvPr>
          <p:cNvCxnSpPr/>
          <p:nvPr/>
        </p:nvCxnSpPr>
        <p:spPr>
          <a:xfrm>
            <a:off x="5797856" y="193872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E064CC2-C22F-029B-16BD-592CD6229FDB}"/>
              </a:ext>
            </a:extLst>
          </p:cNvPr>
          <p:cNvCxnSpPr/>
          <p:nvPr/>
        </p:nvCxnSpPr>
        <p:spPr>
          <a:xfrm>
            <a:off x="5821522" y="258098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E813CB2B-B2E1-171B-E7AE-34281F312F50}"/>
              </a:ext>
            </a:extLst>
          </p:cNvPr>
          <p:cNvSpPr txBox="1"/>
          <p:nvPr/>
        </p:nvSpPr>
        <p:spPr>
          <a:xfrm>
            <a:off x="5614693" y="279869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9" name="TextBox 88">
            <a:extLst>
              <a:ext uri="{FF2B5EF4-FFF2-40B4-BE49-F238E27FC236}">
                <a16:creationId xmlns:a16="http://schemas.microsoft.com/office/drawing/2014/main" id="{97C77D3C-C480-BD8C-7478-44BEB6853D40}"/>
              </a:ext>
            </a:extLst>
          </p:cNvPr>
          <p:cNvSpPr txBox="1"/>
          <p:nvPr/>
        </p:nvSpPr>
        <p:spPr>
          <a:xfrm>
            <a:off x="5574934" y="2145554"/>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0" name="TextBox 89">
            <a:extLst>
              <a:ext uri="{FF2B5EF4-FFF2-40B4-BE49-F238E27FC236}">
                <a16:creationId xmlns:a16="http://schemas.microsoft.com/office/drawing/2014/main" id="{B27A88F0-E793-D683-4890-6E3EE574CD7B}"/>
              </a:ext>
            </a:extLst>
          </p:cNvPr>
          <p:cNvSpPr txBox="1"/>
          <p:nvPr/>
        </p:nvSpPr>
        <p:spPr>
          <a:xfrm>
            <a:off x="5645454" y="149241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1" name="Straight Connector 90">
            <a:extLst>
              <a:ext uri="{FF2B5EF4-FFF2-40B4-BE49-F238E27FC236}">
                <a16:creationId xmlns:a16="http://schemas.microsoft.com/office/drawing/2014/main" id="{88097B74-55C3-2691-FC38-3173345E07AA}"/>
              </a:ext>
            </a:extLst>
          </p:cNvPr>
          <p:cNvCxnSpPr>
            <a:cxnSpLocks/>
          </p:cNvCxnSpPr>
          <p:nvPr/>
        </p:nvCxnSpPr>
        <p:spPr>
          <a:xfrm flipH="1">
            <a:off x="5319832" y="237604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BA52313-90AA-50B9-0F4A-FB7B5965E47B}"/>
              </a:ext>
            </a:extLst>
          </p:cNvPr>
          <p:cNvCxnSpPr>
            <a:cxnSpLocks/>
          </p:cNvCxnSpPr>
          <p:nvPr/>
        </p:nvCxnSpPr>
        <p:spPr>
          <a:xfrm flipH="1">
            <a:off x="5935626" y="238930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704AF18-7958-EC96-6D31-61141AC16138}"/>
              </a:ext>
            </a:extLst>
          </p:cNvPr>
          <p:cNvSpPr txBox="1"/>
          <p:nvPr/>
        </p:nvSpPr>
        <p:spPr>
          <a:xfrm>
            <a:off x="3669685" y="210407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0" name="Straight Connector 99">
            <a:extLst>
              <a:ext uri="{FF2B5EF4-FFF2-40B4-BE49-F238E27FC236}">
                <a16:creationId xmlns:a16="http://schemas.microsoft.com/office/drawing/2014/main" id="{F5D74695-B687-9593-A563-E63A5149730C}"/>
              </a:ext>
            </a:extLst>
          </p:cNvPr>
          <p:cNvCxnSpPr>
            <a:cxnSpLocks/>
          </p:cNvCxnSpPr>
          <p:nvPr/>
        </p:nvCxnSpPr>
        <p:spPr>
          <a:xfrm flipH="1">
            <a:off x="4027742" y="236235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80C3263-1964-8090-D213-2324423BBF55}"/>
              </a:ext>
            </a:extLst>
          </p:cNvPr>
          <p:cNvCxnSpPr/>
          <p:nvPr/>
        </p:nvCxnSpPr>
        <p:spPr>
          <a:xfrm>
            <a:off x="5154894" y="253188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32B6B4C-2DF4-25E9-24A3-E5E7B6CDF13E}"/>
              </a:ext>
            </a:extLst>
          </p:cNvPr>
          <p:cNvSpPr txBox="1"/>
          <p:nvPr/>
        </p:nvSpPr>
        <p:spPr>
          <a:xfrm flipH="1">
            <a:off x="4979230" y="2779577"/>
            <a:ext cx="44970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103" name="TextBox 102">
            <a:extLst>
              <a:ext uri="{FF2B5EF4-FFF2-40B4-BE49-F238E27FC236}">
                <a16:creationId xmlns:a16="http://schemas.microsoft.com/office/drawing/2014/main" id="{B4B88DA4-576F-7D02-F10D-225C8CA54E07}"/>
              </a:ext>
            </a:extLst>
          </p:cNvPr>
          <p:cNvSpPr txBox="1"/>
          <p:nvPr/>
        </p:nvSpPr>
        <p:spPr>
          <a:xfrm>
            <a:off x="6163048" y="215404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104" name="TextBox 103">
            <a:extLst>
              <a:ext uri="{FF2B5EF4-FFF2-40B4-BE49-F238E27FC236}">
                <a16:creationId xmlns:a16="http://schemas.microsoft.com/office/drawing/2014/main" id="{76AE80B9-62B9-0357-5423-1E29F2F38EE4}"/>
              </a:ext>
            </a:extLst>
          </p:cNvPr>
          <p:cNvSpPr txBox="1"/>
          <p:nvPr/>
        </p:nvSpPr>
        <p:spPr>
          <a:xfrm>
            <a:off x="6762655" y="216903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5" name="Straight Connector 104">
            <a:extLst>
              <a:ext uri="{FF2B5EF4-FFF2-40B4-BE49-F238E27FC236}">
                <a16:creationId xmlns:a16="http://schemas.microsoft.com/office/drawing/2014/main" id="{2958995B-DD6D-5B5B-CA62-99C64CBABF13}"/>
              </a:ext>
            </a:extLst>
          </p:cNvPr>
          <p:cNvCxnSpPr>
            <a:cxnSpLocks/>
          </p:cNvCxnSpPr>
          <p:nvPr/>
        </p:nvCxnSpPr>
        <p:spPr>
          <a:xfrm flipH="1">
            <a:off x="6533597" y="239483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32DA581-20A1-379A-5FF8-C9FB842DC28D}"/>
              </a:ext>
            </a:extLst>
          </p:cNvPr>
          <p:cNvSpPr txBox="1"/>
          <p:nvPr/>
        </p:nvSpPr>
        <p:spPr>
          <a:xfrm>
            <a:off x="376969" y="3424061"/>
            <a:ext cx="167668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t>
            </a:r>
            <a:r>
              <a:rPr lang="en-US" sz="2400" b="1" baseline="-25000" dirty="0">
                <a:solidFill>
                  <a:schemeClr val="accent1"/>
                </a:solidFill>
                <a:latin typeface="Century Gothic" panose="020B0502020202020204" pitchFamily="34" charset="0"/>
              </a:rPr>
              <a:t>3</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7</a:t>
            </a:r>
            <a:r>
              <a:rPr lang="en-US" sz="2400" b="1" dirty="0">
                <a:solidFill>
                  <a:schemeClr val="accent1"/>
                </a:solidFill>
                <a:latin typeface="Century Gothic" panose="020B0502020202020204" pitchFamily="34" charset="0"/>
              </a:rPr>
              <a:t>OH</a:t>
            </a:r>
          </a:p>
        </p:txBody>
      </p:sp>
      <p:sp>
        <p:nvSpPr>
          <p:cNvPr id="107" name="TextBox 106">
            <a:extLst>
              <a:ext uri="{FF2B5EF4-FFF2-40B4-BE49-F238E27FC236}">
                <a16:creationId xmlns:a16="http://schemas.microsoft.com/office/drawing/2014/main" id="{4C5FE937-82BD-D980-A205-0D32783E9A24}"/>
              </a:ext>
            </a:extLst>
          </p:cNvPr>
          <p:cNvSpPr txBox="1"/>
          <p:nvPr/>
        </p:nvSpPr>
        <p:spPr>
          <a:xfrm>
            <a:off x="349487" y="4370940"/>
            <a:ext cx="167668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Propanol</a:t>
            </a:r>
          </a:p>
        </p:txBody>
      </p:sp>
      <p:sp>
        <p:nvSpPr>
          <p:cNvPr id="108" name="TextBox 107">
            <a:extLst>
              <a:ext uri="{FF2B5EF4-FFF2-40B4-BE49-F238E27FC236}">
                <a16:creationId xmlns:a16="http://schemas.microsoft.com/office/drawing/2014/main" id="{69250B42-A179-5797-C817-A9394AC7C9A4}"/>
              </a:ext>
            </a:extLst>
          </p:cNvPr>
          <p:cNvSpPr txBox="1"/>
          <p:nvPr/>
        </p:nvSpPr>
        <p:spPr>
          <a:xfrm>
            <a:off x="351985" y="5242868"/>
            <a:ext cx="317070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 solvent or fuel</a:t>
            </a:r>
          </a:p>
        </p:txBody>
      </p:sp>
    </p:spTree>
    <p:extLst>
      <p:ext uri="{BB962C8B-B14F-4D97-AF65-F5344CB8AC3E}">
        <p14:creationId xmlns:p14="http://schemas.microsoft.com/office/powerpoint/2010/main" val="137893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106" grpId="0"/>
      <p:bldP spid="107" grpId="0"/>
      <p:bldP spid="10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You: Alcohol formulae</a:t>
            </a:r>
          </a:p>
        </p:txBody>
      </p:sp>
      <p:sp>
        <p:nvSpPr>
          <p:cNvPr id="8" name="TextBox 7">
            <a:extLst>
              <a:ext uri="{FF2B5EF4-FFF2-40B4-BE49-F238E27FC236}">
                <a16:creationId xmlns:a16="http://schemas.microsoft.com/office/drawing/2014/main" id="{1F764C78-3DE1-44A0-B656-FB67A825BB1A}"/>
              </a:ext>
            </a:extLst>
          </p:cNvPr>
          <p:cNvSpPr txBox="1"/>
          <p:nvPr/>
        </p:nvSpPr>
        <p:spPr>
          <a:xfrm>
            <a:off x="284529" y="738323"/>
            <a:ext cx="10330461" cy="461665"/>
          </a:xfrm>
          <a:prstGeom prst="rect">
            <a:avLst/>
          </a:prstGeom>
          <a:noFill/>
        </p:spPr>
        <p:txBody>
          <a:bodyPr wrap="square">
            <a:spAutoFit/>
          </a:bodyPr>
          <a:lstStyle/>
          <a:p>
            <a:r>
              <a:rPr lang="en-US" sz="2400" i="1" dirty="0">
                <a:latin typeface="Century Gothic" panose="020B0502020202020204" pitchFamily="34" charset="0"/>
              </a:rPr>
              <a:t>Determine the chemical formula of this compound.</a:t>
            </a:r>
          </a:p>
        </p:txBody>
      </p:sp>
      <p:sp>
        <p:nvSpPr>
          <p:cNvPr id="14" name="TextBox 13">
            <a:extLst>
              <a:ext uri="{FF2B5EF4-FFF2-40B4-BE49-F238E27FC236}">
                <a16:creationId xmlns:a16="http://schemas.microsoft.com/office/drawing/2014/main" id="{51D10FEF-7D48-493A-D753-8633A23EE845}"/>
              </a:ext>
            </a:extLst>
          </p:cNvPr>
          <p:cNvSpPr txBox="1"/>
          <p:nvPr/>
        </p:nvSpPr>
        <p:spPr>
          <a:xfrm>
            <a:off x="344772" y="3913418"/>
            <a:ext cx="5081667" cy="461665"/>
          </a:xfrm>
          <a:prstGeom prst="rect">
            <a:avLst/>
          </a:prstGeom>
          <a:noFill/>
        </p:spPr>
        <p:txBody>
          <a:bodyPr wrap="square">
            <a:spAutoFit/>
          </a:bodyPr>
          <a:lstStyle/>
          <a:p>
            <a:r>
              <a:rPr lang="en-US" sz="2400" i="1" dirty="0">
                <a:latin typeface="Century Gothic" panose="020B0502020202020204" pitchFamily="34" charset="0"/>
              </a:rPr>
              <a:t>Name this chemical compound.</a:t>
            </a:r>
          </a:p>
        </p:txBody>
      </p:sp>
      <p:sp>
        <p:nvSpPr>
          <p:cNvPr id="4" name="TextBox 3">
            <a:extLst>
              <a:ext uri="{FF2B5EF4-FFF2-40B4-BE49-F238E27FC236}">
                <a16:creationId xmlns:a16="http://schemas.microsoft.com/office/drawing/2014/main" id="{44559ED0-ECC0-7B62-DD6A-8F705105FDBB}"/>
              </a:ext>
            </a:extLst>
          </p:cNvPr>
          <p:cNvSpPr txBox="1"/>
          <p:nvPr/>
        </p:nvSpPr>
        <p:spPr>
          <a:xfrm>
            <a:off x="332281" y="4815326"/>
            <a:ext cx="6188440" cy="461665"/>
          </a:xfrm>
          <a:prstGeom prst="rect">
            <a:avLst/>
          </a:prstGeom>
          <a:noFill/>
        </p:spPr>
        <p:txBody>
          <a:bodyPr wrap="square">
            <a:spAutoFit/>
          </a:bodyPr>
          <a:lstStyle/>
          <a:p>
            <a:r>
              <a:rPr lang="en-US" sz="2400" i="1" dirty="0">
                <a:latin typeface="Century Gothic" panose="020B0502020202020204" pitchFamily="34" charset="0"/>
              </a:rPr>
              <a:t>Give a use of this chemical compound.</a:t>
            </a:r>
          </a:p>
        </p:txBody>
      </p:sp>
      <p:cxnSp>
        <p:nvCxnSpPr>
          <p:cNvPr id="5" name="Straight Connector 4">
            <a:extLst>
              <a:ext uri="{FF2B5EF4-FFF2-40B4-BE49-F238E27FC236}">
                <a16:creationId xmlns:a16="http://schemas.microsoft.com/office/drawing/2014/main" id="{2772CDD0-1893-5AD9-17C1-F116C7A95119}"/>
              </a:ext>
            </a:extLst>
          </p:cNvPr>
          <p:cNvCxnSpPr/>
          <p:nvPr/>
        </p:nvCxnSpPr>
        <p:spPr>
          <a:xfrm>
            <a:off x="4499143" y="193209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EAE93926-76E9-1356-DC23-8ADBBE237620}"/>
              </a:ext>
            </a:extLst>
          </p:cNvPr>
          <p:cNvCxnSpPr/>
          <p:nvPr/>
        </p:nvCxnSpPr>
        <p:spPr>
          <a:xfrm>
            <a:off x="4522809" y="257435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5C4C2EF-ACB9-B37A-630C-5820A7C8E8F5}"/>
              </a:ext>
            </a:extLst>
          </p:cNvPr>
          <p:cNvSpPr txBox="1"/>
          <p:nvPr/>
        </p:nvSpPr>
        <p:spPr>
          <a:xfrm flipH="1">
            <a:off x="4332155" y="2777079"/>
            <a:ext cx="44970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9" name="TextBox 8">
            <a:extLst>
              <a:ext uri="{FF2B5EF4-FFF2-40B4-BE49-F238E27FC236}">
                <a16:creationId xmlns:a16="http://schemas.microsoft.com/office/drawing/2014/main" id="{E351E054-E58A-76C2-3178-CE49C0C877C3}"/>
              </a:ext>
            </a:extLst>
          </p:cNvPr>
          <p:cNvSpPr txBox="1"/>
          <p:nvPr/>
        </p:nvSpPr>
        <p:spPr>
          <a:xfrm>
            <a:off x="4296100" y="213892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2" name="TextBox 21">
            <a:extLst>
              <a:ext uri="{FF2B5EF4-FFF2-40B4-BE49-F238E27FC236}">
                <a16:creationId xmlns:a16="http://schemas.microsoft.com/office/drawing/2014/main" id="{104C006E-04DF-0545-F6BA-FFBF5BA095EA}"/>
              </a:ext>
            </a:extLst>
          </p:cNvPr>
          <p:cNvSpPr txBox="1"/>
          <p:nvPr/>
        </p:nvSpPr>
        <p:spPr>
          <a:xfrm>
            <a:off x="4346741" y="14857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4" name="Straight Connector 23">
            <a:extLst>
              <a:ext uri="{FF2B5EF4-FFF2-40B4-BE49-F238E27FC236}">
                <a16:creationId xmlns:a16="http://schemas.microsoft.com/office/drawing/2014/main" id="{E674483C-D735-608C-058B-D23877FBB1B6}"/>
              </a:ext>
            </a:extLst>
          </p:cNvPr>
          <p:cNvCxnSpPr>
            <a:cxnSpLocks/>
          </p:cNvCxnSpPr>
          <p:nvPr/>
        </p:nvCxnSpPr>
        <p:spPr>
          <a:xfrm flipH="1">
            <a:off x="4696977" y="237530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817D990-6A1E-BDD3-0FCD-CBECC97702EC}"/>
              </a:ext>
            </a:extLst>
          </p:cNvPr>
          <p:cNvCxnSpPr/>
          <p:nvPr/>
        </p:nvCxnSpPr>
        <p:spPr>
          <a:xfrm>
            <a:off x="5168378" y="192547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52B163E-A23B-18AF-78BA-7E71E0533A0E}"/>
              </a:ext>
            </a:extLst>
          </p:cNvPr>
          <p:cNvSpPr txBox="1"/>
          <p:nvPr/>
        </p:nvSpPr>
        <p:spPr>
          <a:xfrm>
            <a:off x="4945456" y="213230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8" name="TextBox 27">
            <a:extLst>
              <a:ext uri="{FF2B5EF4-FFF2-40B4-BE49-F238E27FC236}">
                <a16:creationId xmlns:a16="http://schemas.microsoft.com/office/drawing/2014/main" id="{61A8E061-F0B7-AD4A-9245-B2524BB41F02}"/>
              </a:ext>
            </a:extLst>
          </p:cNvPr>
          <p:cNvSpPr txBox="1"/>
          <p:nvPr/>
        </p:nvSpPr>
        <p:spPr>
          <a:xfrm>
            <a:off x="5015976" y="147915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1" name="Straight Connector 90">
            <a:extLst>
              <a:ext uri="{FF2B5EF4-FFF2-40B4-BE49-F238E27FC236}">
                <a16:creationId xmlns:a16="http://schemas.microsoft.com/office/drawing/2014/main" id="{88097B74-55C3-2691-FC38-3173345E07AA}"/>
              </a:ext>
            </a:extLst>
          </p:cNvPr>
          <p:cNvCxnSpPr>
            <a:cxnSpLocks/>
          </p:cNvCxnSpPr>
          <p:nvPr/>
        </p:nvCxnSpPr>
        <p:spPr>
          <a:xfrm flipH="1">
            <a:off x="5319832" y="237604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7704AF18-7958-EC96-6D31-61141AC16138}"/>
              </a:ext>
            </a:extLst>
          </p:cNvPr>
          <p:cNvSpPr txBox="1"/>
          <p:nvPr/>
        </p:nvSpPr>
        <p:spPr>
          <a:xfrm>
            <a:off x="3669685" y="210407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0" name="Straight Connector 99">
            <a:extLst>
              <a:ext uri="{FF2B5EF4-FFF2-40B4-BE49-F238E27FC236}">
                <a16:creationId xmlns:a16="http://schemas.microsoft.com/office/drawing/2014/main" id="{F5D74695-B687-9593-A563-E63A5149730C}"/>
              </a:ext>
            </a:extLst>
          </p:cNvPr>
          <p:cNvCxnSpPr>
            <a:cxnSpLocks/>
          </p:cNvCxnSpPr>
          <p:nvPr/>
        </p:nvCxnSpPr>
        <p:spPr>
          <a:xfrm flipH="1">
            <a:off x="4027742" y="236235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80C3263-1964-8090-D213-2324423BBF55}"/>
              </a:ext>
            </a:extLst>
          </p:cNvPr>
          <p:cNvCxnSpPr/>
          <p:nvPr/>
        </p:nvCxnSpPr>
        <p:spPr>
          <a:xfrm>
            <a:off x="5154894" y="253188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32B6B4C-2DF4-25E9-24A3-E5E7B6CDF13E}"/>
              </a:ext>
            </a:extLst>
          </p:cNvPr>
          <p:cNvSpPr txBox="1"/>
          <p:nvPr/>
        </p:nvSpPr>
        <p:spPr>
          <a:xfrm flipH="1">
            <a:off x="4979230" y="2779577"/>
            <a:ext cx="44970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103" name="TextBox 102">
            <a:extLst>
              <a:ext uri="{FF2B5EF4-FFF2-40B4-BE49-F238E27FC236}">
                <a16:creationId xmlns:a16="http://schemas.microsoft.com/office/drawing/2014/main" id="{B4B88DA4-576F-7D02-F10D-225C8CA54E07}"/>
              </a:ext>
            </a:extLst>
          </p:cNvPr>
          <p:cNvSpPr txBox="1"/>
          <p:nvPr/>
        </p:nvSpPr>
        <p:spPr>
          <a:xfrm>
            <a:off x="5593421" y="212406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104" name="TextBox 103">
            <a:extLst>
              <a:ext uri="{FF2B5EF4-FFF2-40B4-BE49-F238E27FC236}">
                <a16:creationId xmlns:a16="http://schemas.microsoft.com/office/drawing/2014/main" id="{76AE80B9-62B9-0357-5423-1E29F2F38EE4}"/>
              </a:ext>
            </a:extLst>
          </p:cNvPr>
          <p:cNvSpPr txBox="1"/>
          <p:nvPr/>
        </p:nvSpPr>
        <p:spPr>
          <a:xfrm>
            <a:off x="6193028" y="213905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5" name="Straight Connector 104">
            <a:extLst>
              <a:ext uri="{FF2B5EF4-FFF2-40B4-BE49-F238E27FC236}">
                <a16:creationId xmlns:a16="http://schemas.microsoft.com/office/drawing/2014/main" id="{2958995B-DD6D-5B5B-CA62-99C64CBABF13}"/>
              </a:ext>
            </a:extLst>
          </p:cNvPr>
          <p:cNvCxnSpPr>
            <a:cxnSpLocks/>
          </p:cNvCxnSpPr>
          <p:nvPr/>
        </p:nvCxnSpPr>
        <p:spPr>
          <a:xfrm flipH="1">
            <a:off x="5963970" y="236485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32DA581-20A1-379A-5FF8-C9FB842DC28D}"/>
              </a:ext>
            </a:extLst>
          </p:cNvPr>
          <p:cNvSpPr txBox="1"/>
          <p:nvPr/>
        </p:nvSpPr>
        <p:spPr>
          <a:xfrm>
            <a:off x="376969" y="3424061"/>
            <a:ext cx="167668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5</a:t>
            </a:r>
            <a:r>
              <a:rPr lang="en-US" sz="2400" b="1" dirty="0">
                <a:solidFill>
                  <a:schemeClr val="accent1"/>
                </a:solidFill>
                <a:latin typeface="Century Gothic" panose="020B0502020202020204" pitchFamily="34" charset="0"/>
              </a:rPr>
              <a:t>OH</a:t>
            </a:r>
          </a:p>
        </p:txBody>
      </p:sp>
      <p:sp>
        <p:nvSpPr>
          <p:cNvPr id="107" name="TextBox 106">
            <a:extLst>
              <a:ext uri="{FF2B5EF4-FFF2-40B4-BE49-F238E27FC236}">
                <a16:creationId xmlns:a16="http://schemas.microsoft.com/office/drawing/2014/main" id="{4C5FE937-82BD-D980-A205-0D32783E9A24}"/>
              </a:ext>
            </a:extLst>
          </p:cNvPr>
          <p:cNvSpPr txBox="1"/>
          <p:nvPr/>
        </p:nvSpPr>
        <p:spPr>
          <a:xfrm>
            <a:off x="349487" y="4370940"/>
            <a:ext cx="167668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Ethanol</a:t>
            </a:r>
          </a:p>
        </p:txBody>
      </p:sp>
      <p:sp>
        <p:nvSpPr>
          <p:cNvPr id="108" name="TextBox 107">
            <a:extLst>
              <a:ext uri="{FF2B5EF4-FFF2-40B4-BE49-F238E27FC236}">
                <a16:creationId xmlns:a16="http://schemas.microsoft.com/office/drawing/2014/main" id="{69250B42-A179-5797-C817-A9394AC7C9A4}"/>
              </a:ext>
            </a:extLst>
          </p:cNvPr>
          <p:cNvSpPr txBox="1"/>
          <p:nvPr/>
        </p:nvSpPr>
        <p:spPr>
          <a:xfrm>
            <a:off x="351985" y="5242868"/>
            <a:ext cx="685828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A fuel, a solvent or in alcoholic drinks</a:t>
            </a:r>
          </a:p>
        </p:txBody>
      </p:sp>
    </p:spTree>
    <p:extLst>
      <p:ext uri="{BB962C8B-B14F-4D97-AF65-F5344CB8AC3E}">
        <p14:creationId xmlns:p14="http://schemas.microsoft.com/office/powerpoint/2010/main" val="418762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106" grpId="0"/>
      <p:bldP spid="107" grpId="0"/>
      <p:bldP spid="10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5" name="Picture 4" descr="Text, letter&#10;&#10;Description automatically generated">
            <a:extLst>
              <a:ext uri="{FF2B5EF4-FFF2-40B4-BE49-F238E27FC236}">
                <a16:creationId xmlns:a16="http://schemas.microsoft.com/office/drawing/2014/main" id="{EEEB7990-7BF5-20CE-44E5-93A10096983E}"/>
              </a:ext>
            </a:extLst>
          </p:cNvPr>
          <p:cNvPicPr>
            <a:picLocks noChangeAspect="1"/>
          </p:cNvPicPr>
          <p:nvPr/>
        </p:nvPicPr>
        <p:blipFill>
          <a:blip r:embed="rId3"/>
          <a:stretch>
            <a:fillRect/>
          </a:stretch>
        </p:blipFill>
        <p:spPr>
          <a:xfrm>
            <a:off x="8357155" y="1584101"/>
            <a:ext cx="2569170" cy="3631843"/>
          </a:xfrm>
          <a:prstGeom prst="rect">
            <a:avLst/>
          </a:prstGeom>
          <a:ln>
            <a:solidFill>
              <a:schemeClr val="tx1"/>
            </a:solidFill>
          </a:ln>
        </p:spPr>
      </p:pic>
      <p:pic>
        <p:nvPicPr>
          <p:cNvPr id="8" name="Picture 7" descr="Table&#10;&#10;Description automatically generated">
            <a:extLst>
              <a:ext uri="{FF2B5EF4-FFF2-40B4-BE49-F238E27FC236}">
                <a16:creationId xmlns:a16="http://schemas.microsoft.com/office/drawing/2014/main" id="{DD28E798-CA48-B43E-AEB3-76748A33DA1F}"/>
              </a:ext>
            </a:extLst>
          </p:cNvPr>
          <p:cNvPicPr>
            <a:picLocks noChangeAspect="1"/>
          </p:cNvPicPr>
          <p:nvPr/>
        </p:nvPicPr>
        <p:blipFill>
          <a:blip r:embed="rId4"/>
          <a:stretch>
            <a:fillRect/>
          </a:stretch>
        </p:blipFill>
        <p:spPr>
          <a:xfrm>
            <a:off x="5729360" y="1584101"/>
            <a:ext cx="2590590" cy="3631843"/>
          </a:xfrm>
          <a:prstGeom prst="rect">
            <a:avLst/>
          </a:prstGeom>
          <a:ln>
            <a:solidFill>
              <a:schemeClr val="tx1"/>
            </a:solidFill>
          </a:ln>
        </p:spPr>
      </p:pic>
      <p:pic>
        <p:nvPicPr>
          <p:cNvPr id="12" name="Picture 11" descr="A picture containing text&#10;&#10;Description automatically generated">
            <a:extLst>
              <a:ext uri="{FF2B5EF4-FFF2-40B4-BE49-F238E27FC236}">
                <a16:creationId xmlns:a16="http://schemas.microsoft.com/office/drawing/2014/main" id="{3103F9E2-FBD8-C200-65C6-80B98CD34A64}"/>
              </a:ext>
            </a:extLst>
          </p:cNvPr>
          <p:cNvPicPr>
            <a:picLocks noChangeAspect="1"/>
          </p:cNvPicPr>
          <p:nvPr/>
        </p:nvPicPr>
        <p:blipFill>
          <a:blip r:embed="rId5"/>
          <a:stretch>
            <a:fillRect/>
          </a:stretch>
        </p:blipFill>
        <p:spPr>
          <a:xfrm>
            <a:off x="3136449" y="1584101"/>
            <a:ext cx="2560356" cy="3631843"/>
          </a:xfrm>
          <a:prstGeom prst="rect">
            <a:avLst/>
          </a:prstGeom>
          <a:ln>
            <a:solidFill>
              <a:schemeClr val="tx1"/>
            </a:solidFill>
          </a:ln>
        </p:spPr>
      </p:pic>
      <p:pic>
        <p:nvPicPr>
          <p:cNvPr id="15" name="Picture 14" descr="Graphical user interface, application&#10;&#10;Description automatically generated">
            <a:extLst>
              <a:ext uri="{FF2B5EF4-FFF2-40B4-BE49-F238E27FC236}">
                <a16:creationId xmlns:a16="http://schemas.microsoft.com/office/drawing/2014/main" id="{CEDE1A41-13D0-9D4A-E3A5-3E93FA80BCB8}"/>
              </a:ext>
            </a:extLst>
          </p:cNvPr>
          <p:cNvPicPr>
            <a:picLocks noChangeAspect="1"/>
          </p:cNvPicPr>
          <p:nvPr/>
        </p:nvPicPr>
        <p:blipFill>
          <a:blip r:embed="rId6"/>
          <a:stretch>
            <a:fillRect/>
          </a:stretch>
        </p:blipFill>
        <p:spPr>
          <a:xfrm>
            <a:off x="540913" y="1584101"/>
            <a:ext cx="2567560" cy="3629569"/>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0799975" cy="60939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Alcohols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alkanes.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alkenes.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how bromine water could be used to identify an alkane and an alkene.</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baseline="-250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Define a hydrocarbon.</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Name the type of bonding present in alkanes and alkenes.</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C</a:t>
            </a:r>
            <a:r>
              <a:rPr lang="en-GB" sz="2400" b="1" u="none" strike="noStrike" cap="none" baseline="-25000" dirty="0">
                <a:solidFill>
                  <a:schemeClr val="accent1"/>
                </a:solidFill>
                <a:latin typeface="Century Gothic" panose="020B0502020202020204" pitchFamily="34" charset="0"/>
                <a:ea typeface="Arial"/>
                <a:cs typeface="Arial"/>
                <a:sym typeface="Arial"/>
              </a:rPr>
              <a:t>n</a:t>
            </a:r>
            <a:r>
              <a:rPr lang="en-GB" sz="2400" b="1" u="none" strike="noStrike" cap="none" dirty="0">
                <a:solidFill>
                  <a:schemeClr val="accent1"/>
                </a:solidFill>
                <a:latin typeface="Century Gothic" panose="020B0502020202020204" pitchFamily="34" charset="0"/>
                <a:ea typeface="Arial"/>
                <a:cs typeface="Arial"/>
                <a:sym typeface="Arial"/>
              </a:rPr>
              <a:t>H</a:t>
            </a:r>
            <a:r>
              <a:rPr lang="en-GB" sz="2400" b="1" u="none" strike="noStrike" cap="none" baseline="-25000" dirty="0">
                <a:solidFill>
                  <a:schemeClr val="accent1"/>
                </a:solidFill>
                <a:latin typeface="Century Gothic" panose="020B0502020202020204" pitchFamily="34" charset="0"/>
                <a:ea typeface="Arial"/>
                <a:cs typeface="Arial"/>
                <a:sym typeface="Arial"/>
              </a:rPr>
              <a:t>2n+2</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72723" y="2600970"/>
            <a:ext cx="106087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C</a:t>
            </a:r>
            <a:r>
              <a:rPr lang="en-GB" sz="2400" b="1" baseline="-25000" dirty="0">
                <a:solidFill>
                  <a:schemeClr val="accent1"/>
                </a:solidFill>
                <a:latin typeface="Century Gothic"/>
                <a:ea typeface="Arial"/>
                <a:cs typeface="Arial"/>
                <a:sym typeface="Century Gothic"/>
              </a:rPr>
              <a:t>n</a:t>
            </a:r>
            <a:r>
              <a:rPr lang="en-GB" sz="2400" b="1" dirty="0">
                <a:solidFill>
                  <a:schemeClr val="accent1"/>
                </a:solidFill>
                <a:latin typeface="Century Gothic"/>
                <a:ea typeface="Arial"/>
                <a:cs typeface="Arial"/>
                <a:sym typeface="Century Gothic"/>
              </a:rPr>
              <a:t>H</a:t>
            </a:r>
            <a:r>
              <a:rPr lang="en-GB" sz="2400" b="1" baseline="-25000" dirty="0">
                <a:solidFill>
                  <a:schemeClr val="accent1"/>
                </a:solidFill>
                <a:latin typeface="Century Gothic"/>
                <a:ea typeface="Arial"/>
                <a:cs typeface="Arial"/>
                <a:sym typeface="Century Gothic"/>
              </a:rPr>
              <a:t>2n</a:t>
            </a:r>
            <a:endParaRPr sz="2400" b="1" i="0" u="none" strike="noStrike" cap="none" baseline="-25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74803" y="3622096"/>
            <a:ext cx="10584134"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Add bromine water to each, the alkene would turn bromine water colourless, and the alkane would have no effect so bromine water would stay orange.</a:t>
            </a:r>
            <a:endParaRPr sz="1400" b="1" i="0" u="none" strike="noStrike" cap="none" baseline="-25000" dirty="0">
              <a:solidFill>
                <a:schemeClr val="accent1"/>
              </a:solidFill>
              <a:latin typeface="Arial"/>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97306" y="4997518"/>
            <a:ext cx="1046010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A molecule that contains carbon and hydrogen atoms only.</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2" name="TextBox 1">
            <a:extLst>
              <a:ext uri="{FF2B5EF4-FFF2-40B4-BE49-F238E27FC236}">
                <a16:creationId xmlns:a16="http://schemas.microsoft.com/office/drawing/2014/main" id="{148E4811-D173-7C11-57E0-B76E01B55695}"/>
              </a:ext>
            </a:extLst>
          </p:cNvPr>
          <p:cNvSpPr txBox="1"/>
          <p:nvPr/>
        </p:nvSpPr>
        <p:spPr>
          <a:xfrm>
            <a:off x="900157" y="5788373"/>
            <a:ext cx="1547218"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Covalent</a:t>
            </a: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7" y="905618"/>
            <a:ext cx="227993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C - Ethanol</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62BA4779-B63F-24E4-D263-6A04D837C119}"/>
              </a:ext>
            </a:extLst>
          </p:cNvPr>
          <p:cNvSpPr txBox="1"/>
          <p:nvPr/>
        </p:nvSpPr>
        <p:spPr>
          <a:xfrm>
            <a:off x="459067" y="1428132"/>
            <a:ext cx="331845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A - Hydroxyl group</a:t>
            </a:r>
            <a:endParaRPr lang="en-US" sz="2400" b="1" baseline="-25000" dirty="0">
              <a:solidFill>
                <a:schemeClr val="accent1"/>
              </a:solidFill>
              <a:latin typeface="Century Gothic" panose="020B0502020202020204" pitchFamily="34" charset="0"/>
            </a:endParaRPr>
          </a:p>
        </p:txBody>
      </p:sp>
      <p:cxnSp>
        <p:nvCxnSpPr>
          <p:cNvPr id="7" name="Straight Connector 6">
            <a:extLst>
              <a:ext uri="{FF2B5EF4-FFF2-40B4-BE49-F238E27FC236}">
                <a16:creationId xmlns:a16="http://schemas.microsoft.com/office/drawing/2014/main" id="{C88C8C7B-32B3-50B9-845A-8B4822995BD4}"/>
              </a:ext>
            </a:extLst>
          </p:cNvPr>
          <p:cNvCxnSpPr/>
          <p:nvPr/>
        </p:nvCxnSpPr>
        <p:spPr>
          <a:xfrm>
            <a:off x="1091129" y="251288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C4028E-C226-C3EE-8A23-D12620CA714A}"/>
              </a:ext>
            </a:extLst>
          </p:cNvPr>
          <p:cNvCxnSpPr/>
          <p:nvPr/>
        </p:nvCxnSpPr>
        <p:spPr>
          <a:xfrm>
            <a:off x="1114795" y="315513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4BEC74B-152E-BD11-8455-47217F12B140}"/>
              </a:ext>
            </a:extLst>
          </p:cNvPr>
          <p:cNvSpPr txBox="1"/>
          <p:nvPr/>
        </p:nvSpPr>
        <p:spPr>
          <a:xfrm>
            <a:off x="907966" y="337285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4" name="TextBox 13">
            <a:extLst>
              <a:ext uri="{FF2B5EF4-FFF2-40B4-BE49-F238E27FC236}">
                <a16:creationId xmlns:a16="http://schemas.microsoft.com/office/drawing/2014/main" id="{41D98A0C-B71E-2F7B-9A9A-F7CD9550218E}"/>
              </a:ext>
            </a:extLst>
          </p:cNvPr>
          <p:cNvSpPr txBox="1"/>
          <p:nvPr/>
        </p:nvSpPr>
        <p:spPr>
          <a:xfrm>
            <a:off x="888086" y="2719708"/>
            <a:ext cx="425116"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5" name="TextBox 14">
            <a:extLst>
              <a:ext uri="{FF2B5EF4-FFF2-40B4-BE49-F238E27FC236}">
                <a16:creationId xmlns:a16="http://schemas.microsoft.com/office/drawing/2014/main" id="{22C872B9-3A34-157A-19EE-59FBDCBA759C}"/>
              </a:ext>
            </a:extLst>
          </p:cNvPr>
          <p:cNvSpPr txBox="1"/>
          <p:nvPr/>
        </p:nvSpPr>
        <p:spPr>
          <a:xfrm>
            <a:off x="938727" y="206656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6" name="Straight Connector 15">
            <a:extLst>
              <a:ext uri="{FF2B5EF4-FFF2-40B4-BE49-F238E27FC236}">
                <a16:creationId xmlns:a16="http://schemas.microsoft.com/office/drawing/2014/main" id="{44658A1E-CF47-4999-A51C-B5E21DA1720E}"/>
              </a:ext>
            </a:extLst>
          </p:cNvPr>
          <p:cNvCxnSpPr>
            <a:cxnSpLocks/>
          </p:cNvCxnSpPr>
          <p:nvPr/>
        </p:nvCxnSpPr>
        <p:spPr>
          <a:xfrm flipH="1">
            <a:off x="1288963" y="296504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7628D80-CC07-69C0-9FF2-EB6619873E3E}"/>
              </a:ext>
            </a:extLst>
          </p:cNvPr>
          <p:cNvCxnSpPr/>
          <p:nvPr/>
        </p:nvCxnSpPr>
        <p:spPr>
          <a:xfrm>
            <a:off x="1760364" y="250625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CC438D2-D985-D1E7-805F-A8B56AC9FA06}"/>
              </a:ext>
            </a:extLst>
          </p:cNvPr>
          <p:cNvSpPr txBox="1"/>
          <p:nvPr/>
        </p:nvSpPr>
        <p:spPr>
          <a:xfrm>
            <a:off x="3470667" y="271854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9" name="TextBox 18">
            <a:extLst>
              <a:ext uri="{FF2B5EF4-FFF2-40B4-BE49-F238E27FC236}">
                <a16:creationId xmlns:a16="http://schemas.microsoft.com/office/drawing/2014/main" id="{4DAE8101-90DB-18CC-79FB-F62A9488FAC5}"/>
              </a:ext>
            </a:extLst>
          </p:cNvPr>
          <p:cNvSpPr txBox="1"/>
          <p:nvPr/>
        </p:nvSpPr>
        <p:spPr>
          <a:xfrm>
            <a:off x="1537442" y="271308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0" name="TextBox 19">
            <a:extLst>
              <a:ext uri="{FF2B5EF4-FFF2-40B4-BE49-F238E27FC236}">
                <a16:creationId xmlns:a16="http://schemas.microsoft.com/office/drawing/2014/main" id="{26D34928-F65B-D748-65D0-5427DF55F9E2}"/>
              </a:ext>
            </a:extLst>
          </p:cNvPr>
          <p:cNvSpPr txBox="1"/>
          <p:nvPr/>
        </p:nvSpPr>
        <p:spPr>
          <a:xfrm>
            <a:off x="1607962" y="205994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2" name="Straight Connector 21">
            <a:extLst>
              <a:ext uri="{FF2B5EF4-FFF2-40B4-BE49-F238E27FC236}">
                <a16:creationId xmlns:a16="http://schemas.microsoft.com/office/drawing/2014/main" id="{94C44826-722E-7290-74DC-0D812FDB375C}"/>
              </a:ext>
            </a:extLst>
          </p:cNvPr>
          <p:cNvCxnSpPr/>
          <p:nvPr/>
        </p:nvCxnSpPr>
        <p:spPr>
          <a:xfrm>
            <a:off x="2343461" y="251287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05A123E-6B7F-E50F-4B3B-8F05A5449532}"/>
              </a:ext>
            </a:extLst>
          </p:cNvPr>
          <p:cNvCxnSpPr/>
          <p:nvPr/>
        </p:nvCxnSpPr>
        <p:spPr>
          <a:xfrm>
            <a:off x="2327371" y="315513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6AFDB74-A431-2971-0DE6-867DF93B16D6}"/>
              </a:ext>
            </a:extLst>
          </p:cNvPr>
          <p:cNvSpPr txBox="1"/>
          <p:nvPr/>
        </p:nvSpPr>
        <p:spPr>
          <a:xfrm>
            <a:off x="2160298" y="337285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5" name="TextBox 24">
            <a:extLst>
              <a:ext uri="{FF2B5EF4-FFF2-40B4-BE49-F238E27FC236}">
                <a16:creationId xmlns:a16="http://schemas.microsoft.com/office/drawing/2014/main" id="{9C7C51E0-F025-A7C0-E4B3-D6FF7D7D9808}"/>
              </a:ext>
            </a:extLst>
          </p:cNvPr>
          <p:cNvSpPr txBox="1"/>
          <p:nvPr/>
        </p:nvSpPr>
        <p:spPr>
          <a:xfrm>
            <a:off x="2120539" y="271970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6" name="TextBox 25">
            <a:extLst>
              <a:ext uri="{FF2B5EF4-FFF2-40B4-BE49-F238E27FC236}">
                <a16:creationId xmlns:a16="http://schemas.microsoft.com/office/drawing/2014/main" id="{407ED5B7-C879-889C-36D2-7ECEA31AA553}"/>
              </a:ext>
            </a:extLst>
          </p:cNvPr>
          <p:cNvSpPr txBox="1"/>
          <p:nvPr/>
        </p:nvSpPr>
        <p:spPr>
          <a:xfrm>
            <a:off x="2191059" y="206656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7" name="Straight Connector 26">
            <a:extLst>
              <a:ext uri="{FF2B5EF4-FFF2-40B4-BE49-F238E27FC236}">
                <a16:creationId xmlns:a16="http://schemas.microsoft.com/office/drawing/2014/main" id="{16EE5C80-07A7-4B87-232F-4D5C0769443B}"/>
              </a:ext>
            </a:extLst>
          </p:cNvPr>
          <p:cNvCxnSpPr>
            <a:cxnSpLocks/>
          </p:cNvCxnSpPr>
          <p:nvPr/>
        </p:nvCxnSpPr>
        <p:spPr>
          <a:xfrm flipH="1">
            <a:off x="3182435" y="295020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9CFAA6A-4D35-1215-B395-88CE3535D6AC}"/>
              </a:ext>
            </a:extLst>
          </p:cNvPr>
          <p:cNvCxnSpPr>
            <a:cxnSpLocks/>
          </p:cNvCxnSpPr>
          <p:nvPr/>
        </p:nvCxnSpPr>
        <p:spPr>
          <a:xfrm flipH="1">
            <a:off x="1878690" y="296345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608B011-64B9-21B5-7312-F213D329EA73}"/>
              </a:ext>
            </a:extLst>
          </p:cNvPr>
          <p:cNvCxnSpPr/>
          <p:nvPr/>
        </p:nvCxnSpPr>
        <p:spPr>
          <a:xfrm>
            <a:off x="1742752" y="314286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0E4F06C-49C8-059F-10B9-9B406BEE6509}"/>
              </a:ext>
            </a:extLst>
          </p:cNvPr>
          <p:cNvCxnSpPr>
            <a:cxnSpLocks/>
          </p:cNvCxnSpPr>
          <p:nvPr/>
        </p:nvCxnSpPr>
        <p:spPr>
          <a:xfrm flipH="1">
            <a:off x="613459" y="2963314"/>
            <a:ext cx="3029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229F53E8-B093-E71F-7167-C925C08B068F}"/>
              </a:ext>
            </a:extLst>
          </p:cNvPr>
          <p:cNvSpPr txBox="1"/>
          <p:nvPr/>
        </p:nvSpPr>
        <p:spPr>
          <a:xfrm>
            <a:off x="321097" y="271804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2" name="TextBox 31">
            <a:extLst>
              <a:ext uri="{FF2B5EF4-FFF2-40B4-BE49-F238E27FC236}">
                <a16:creationId xmlns:a16="http://schemas.microsoft.com/office/drawing/2014/main" id="{A982B4DA-081A-C971-6E86-B595FA2FE7AD}"/>
              </a:ext>
            </a:extLst>
          </p:cNvPr>
          <p:cNvSpPr txBox="1"/>
          <p:nvPr/>
        </p:nvSpPr>
        <p:spPr>
          <a:xfrm>
            <a:off x="2769896" y="2724656"/>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33" name="TextBox 32">
            <a:extLst>
              <a:ext uri="{FF2B5EF4-FFF2-40B4-BE49-F238E27FC236}">
                <a16:creationId xmlns:a16="http://schemas.microsoft.com/office/drawing/2014/main" id="{F965808A-9B3C-2F1F-7CC6-3BF337D48877}"/>
              </a:ext>
            </a:extLst>
          </p:cNvPr>
          <p:cNvSpPr txBox="1"/>
          <p:nvPr/>
        </p:nvSpPr>
        <p:spPr>
          <a:xfrm>
            <a:off x="1544051" y="336787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4" name="Straight Connector 33">
            <a:extLst>
              <a:ext uri="{FF2B5EF4-FFF2-40B4-BE49-F238E27FC236}">
                <a16:creationId xmlns:a16="http://schemas.microsoft.com/office/drawing/2014/main" id="{C99FB83C-D022-75DE-B269-EF44F4EEAF38}"/>
              </a:ext>
            </a:extLst>
          </p:cNvPr>
          <p:cNvCxnSpPr>
            <a:cxnSpLocks/>
          </p:cNvCxnSpPr>
          <p:nvPr/>
        </p:nvCxnSpPr>
        <p:spPr>
          <a:xfrm flipH="1">
            <a:off x="2528046" y="295682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424CA27-CA77-7015-E3D4-A130C75AC33F}"/>
              </a:ext>
            </a:extLst>
          </p:cNvPr>
          <p:cNvSpPr txBox="1"/>
          <p:nvPr/>
        </p:nvSpPr>
        <p:spPr>
          <a:xfrm>
            <a:off x="451448" y="2014872"/>
            <a:ext cx="691552" cy="476868"/>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a:t>
            </a:r>
            <a:endParaRPr lang="en-US" sz="2400" b="1" baseline="-25000" dirty="0">
              <a:solidFill>
                <a:schemeClr val="accent1"/>
              </a:solidFill>
              <a:latin typeface="Century Gothic" panose="020B0502020202020204" pitchFamily="34" charset="0"/>
            </a:endParaRPr>
          </a:p>
        </p:txBody>
      </p:sp>
      <p:sp>
        <p:nvSpPr>
          <p:cNvPr id="38" name="TextBox 37">
            <a:extLst>
              <a:ext uri="{FF2B5EF4-FFF2-40B4-BE49-F238E27FC236}">
                <a16:creationId xmlns:a16="http://schemas.microsoft.com/office/drawing/2014/main" id="{3DD7DE8F-AB4E-1281-EC3A-856247A95381}"/>
              </a:ext>
            </a:extLst>
          </p:cNvPr>
          <p:cNvSpPr txBox="1"/>
          <p:nvPr/>
        </p:nvSpPr>
        <p:spPr>
          <a:xfrm>
            <a:off x="547087" y="4144118"/>
            <a:ext cx="227993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4a. C</a:t>
            </a:r>
            <a:r>
              <a:rPr lang="en-US" sz="2400" b="1" baseline="-25000" dirty="0">
                <a:solidFill>
                  <a:schemeClr val="accent1"/>
                </a:solidFill>
                <a:latin typeface="Century Gothic" panose="020B0502020202020204" pitchFamily="34" charset="0"/>
              </a:rPr>
              <a:t>6</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13</a:t>
            </a:r>
            <a:r>
              <a:rPr lang="en-US" sz="2400" b="1" dirty="0">
                <a:solidFill>
                  <a:schemeClr val="accent1"/>
                </a:solidFill>
                <a:latin typeface="Century Gothic" panose="020B0502020202020204" pitchFamily="34" charset="0"/>
              </a:rPr>
              <a:t>OH</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465AC78E-07E5-258E-A4C6-37C35B8702EA}"/>
              </a:ext>
            </a:extLst>
          </p:cNvPr>
          <p:cNvSpPr txBox="1"/>
          <p:nvPr/>
        </p:nvSpPr>
        <p:spPr>
          <a:xfrm>
            <a:off x="557819" y="4670006"/>
            <a:ext cx="227993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4b. C</a:t>
            </a:r>
            <a:r>
              <a:rPr lang="en-US" sz="2400" b="1" baseline="-25000" dirty="0">
                <a:solidFill>
                  <a:schemeClr val="accent1"/>
                </a:solidFill>
                <a:latin typeface="Century Gothic" panose="020B0502020202020204" pitchFamily="34" charset="0"/>
              </a:rPr>
              <a:t>8</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17</a:t>
            </a:r>
            <a:r>
              <a:rPr lang="en-US" sz="2400" b="1" dirty="0">
                <a:solidFill>
                  <a:schemeClr val="accent1"/>
                </a:solidFill>
                <a:latin typeface="Century Gothic" panose="020B0502020202020204" pitchFamily="34" charset="0"/>
              </a:rPr>
              <a:t>OH</a:t>
            </a:r>
            <a:endParaRPr lang="en-US" sz="2400" b="1" baseline="-25000" dirty="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897553C0-82BC-F9EA-6557-373A9687DBEF}"/>
              </a:ext>
            </a:extLst>
          </p:cNvPr>
          <p:cNvSpPr txBox="1"/>
          <p:nvPr/>
        </p:nvSpPr>
        <p:spPr>
          <a:xfrm>
            <a:off x="570699" y="5275312"/>
            <a:ext cx="227993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4c. C</a:t>
            </a:r>
            <a:r>
              <a:rPr lang="en-US" sz="2400" b="1" baseline="-25000" dirty="0">
                <a:solidFill>
                  <a:schemeClr val="accent1"/>
                </a:solidFill>
                <a:latin typeface="Century Gothic" panose="020B0502020202020204" pitchFamily="34" charset="0"/>
              </a:rPr>
              <a:t>10</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21</a:t>
            </a:r>
            <a:r>
              <a:rPr lang="en-US" sz="2400" b="1" dirty="0">
                <a:solidFill>
                  <a:schemeClr val="accent1"/>
                </a:solidFill>
                <a:latin typeface="Century Gothic" panose="020B0502020202020204" pitchFamily="34" charset="0"/>
              </a:rPr>
              <a:t>OH</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3370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p:bldP spid="14" grpId="0"/>
      <p:bldP spid="15" grpId="0"/>
      <p:bldP spid="18" grpId="0"/>
      <p:bldP spid="19" grpId="0"/>
      <p:bldP spid="20" grpId="0"/>
      <p:bldP spid="24" grpId="0"/>
      <p:bldP spid="25" grpId="0"/>
      <p:bldP spid="26" grpId="0"/>
      <p:bldP spid="31" grpId="0"/>
      <p:bldP spid="32" grpId="0"/>
      <p:bldP spid="33" grpId="0"/>
      <p:bldP spid="35" grpId="0"/>
      <p:bldP spid="38" grpId="0"/>
      <p:bldP spid="4"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B0EFC-C9FD-6C21-02F1-A74836FE6538}"/>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Oval 2">
            <a:extLst>
              <a:ext uri="{FF2B5EF4-FFF2-40B4-BE49-F238E27FC236}">
                <a16:creationId xmlns:a16="http://schemas.microsoft.com/office/drawing/2014/main" id="{6309F813-12C0-5128-3DB8-FE462B732E91}"/>
              </a:ext>
            </a:extLst>
          </p:cNvPr>
          <p:cNvSpPr/>
          <p:nvPr/>
        </p:nvSpPr>
        <p:spPr>
          <a:xfrm>
            <a:off x="1242377" y="1574799"/>
            <a:ext cx="2471103" cy="234505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 name="Oval 3">
            <a:extLst>
              <a:ext uri="{FF2B5EF4-FFF2-40B4-BE49-F238E27FC236}">
                <a16:creationId xmlns:a16="http://schemas.microsoft.com/office/drawing/2014/main" id="{2B131255-C854-2282-D7B9-8F61946FCC95}"/>
              </a:ext>
            </a:extLst>
          </p:cNvPr>
          <p:cNvSpPr/>
          <p:nvPr/>
        </p:nvSpPr>
        <p:spPr>
          <a:xfrm>
            <a:off x="2946717" y="1365162"/>
            <a:ext cx="2938928" cy="258961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 name="Oval 4">
            <a:extLst>
              <a:ext uri="{FF2B5EF4-FFF2-40B4-BE49-F238E27FC236}">
                <a16:creationId xmlns:a16="http://schemas.microsoft.com/office/drawing/2014/main" id="{CA5E7B55-89BE-6AC4-11A2-C11352C40B6C}"/>
              </a:ext>
            </a:extLst>
          </p:cNvPr>
          <p:cNvSpPr/>
          <p:nvPr/>
        </p:nvSpPr>
        <p:spPr>
          <a:xfrm>
            <a:off x="1748472" y="748030"/>
            <a:ext cx="1267150" cy="1290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 name="Oval 5">
            <a:extLst>
              <a:ext uri="{FF2B5EF4-FFF2-40B4-BE49-F238E27FC236}">
                <a16:creationId xmlns:a16="http://schemas.microsoft.com/office/drawing/2014/main" id="{EC8238F2-64A5-C336-187F-3503B7C17294}"/>
              </a:ext>
            </a:extLst>
          </p:cNvPr>
          <p:cNvSpPr/>
          <p:nvPr/>
        </p:nvSpPr>
        <p:spPr>
          <a:xfrm>
            <a:off x="303042" y="2137696"/>
            <a:ext cx="1267150" cy="1290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 name="Oval 6">
            <a:extLst>
              <a:ext uri="{FF2B5EF4-FFF2-40B4-BE49-F238E27FC236}">
                <a16:creationId xmlns:a16="http://schemas.microsoft.com/office/drawing/2014/main" id="{A774B8A9-0ADD-57DA-9B3D-5BBED85EE8C4}"/>
              </a:ext>
            </a:extLst>
          </p:cNvPr>
          <p:cNvSpPr/>
          <p:nvPr/>
        </p:nvSpPr>
        <p:spPr>
          <a:xfrm>
            <a:off x="1791652" y="3429635"/>
            <a:ext cx="1267150" cy="1290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 name="Oval 7">
            <a:extLst>
              <a:ext uri="{FF2B5EF4-FFF2-40B4-BE49-F238E27FC236}">
                <a16:creationId xmlns:a16="http://schemas.microsoft.com/office/drawing/2014/main" id="{1FEB0286-4EBE-1640-98A0-835050EF2F9E}"/>
              </a:ext>
            </a:extLst>
          </p:cNvPr>
          <p:cNvSpPr/>
          <p:nvPr/>
        </p:nvSpPr>
        <p:spPr>
          <a:xfrm>
            <a:off x="5497771" y="1988650"/>
            <a:ext cx="1267150" cy="12903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 name="TextBox 13">
            <a:extLst>
              <a:ext uri="{FF2B5EF4-FFF2-40B4-BE49-F238E27FC236}">
                <a16:creationId xmlns:a16="http://schemas.microsoft.com/office/drawing/2014/main" id="{16181BE1-5449-A0BE-6BC4-89C680F2728C}"/>
              </a:ext>
            </a:extLst>
          </p:cNvPr>
          <p:cNvSpPr txBox="1"/>
          <p:nvPr/>
        </p:nvSpPr>
        <p:spPr>
          <a:xfrm>
            <a:off x="3166807" y="2323563"/>
            <a:ext cx="341760" cy="369332"/>
          </a:xfrm>
          <a:prstGeom prst="rect">
            <a:avLst/>
          </a:prstGeom>
          <a:noFill/>
        </p:spPr>
        <p:txBody>
          <a:bodyPr wrap="none" rtlCol="0">
            <a:spAutoFit/>
          </a:bodyPr>
          <a:lstStyle/>
          <a:p>
            <a:r>
              <a:rPr lang="en-GB" b="1" dirty="0">
                <a:latin typeface="Century Gothic" panose="020B0502020202020204" pitchFamily="34" charset="0"/>
              </a:rPr>
              <a:t>X</a:t>
            </a:r>
          </a:p>
        </p:txBody>
      </p:sp>
      <p:sp>
        <p:nvSpPr>
          <p:cNvPr id="15" name="Oval 14">
            <a:extLst>
              <a:ext uri="{FF2B5EF4-FFF2-40B4-BE49-F238E27FC236}">
                <a16:creationId xmlns:a16="http://schemas.microsoft.com/office/drawing/2014/main" id="{9ADBDB08-8713-5164-4132-81F50617D9B4}"/>
              </a:ext>
            </a:extLst>
          </p:cNvPr>
          <p:cNvSpPr/>
          <p:nvPr/>
        </p:nvSpPr>
        <p:spPr>
          <a:xfrm>
            <a:off x="3236354" y="2672580"/>
            <a:ext cx="20574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E0F0130-F4A3-FAEF-E096-D15173B572FC}"/>
              </a:ext>
            </a:extLst>
          </p:cNvPr>
          <p:cNvSpPr txBox="1"/>
          <p:nvPr/>
        </p:nvSpPr>
        <p:spPr>
          <a:xfrm>
            <a:off x="5578055" y="2659380"/>
            <a:ext cx="341760" cy="369332"/>
          </a:xfrm>
          <a:prstGeom prst="rect">
            <a:avLst/>
          </a:prstGeom>
          <a:noFill/>
        </p:spPr>
        <p:txBody>
          <a:bodyPr wrap="none" rtlCol="0">
            <a:spAutoFit/>
          </a:bodyPr>
          <a:lstStyle/>
          <a:p>
            <a:r>
              <a:rPr lang="en-GB" b="1" dirty="0">
                <a:latin typeface="Century Gothic" panose="020B0502020202020204" pitchFamily="34" charset="0"/>
              </a:rPr>
              <a:t>X</a:t>
            </a:r>
          </a:p>
        </p:txBody>
      </p:sp>
      <p:sp>
        <p:nvSpPr>
          <p:cNvPr id="17" name="Oval 16">
            <a:extLst>
              <a:ext uri="{FF2B5EF4-FFF2-40B4-BE49-F238E27FC236}">
                <a16:creationId xmlns:a16="http://schemas.microsoft.com/office/drawing/2014/main" id="{89E733E3-8082-1A1A-B719-623960957BCD}"/>
              </a:ext>
            </a:extLst>
          </p:cNvPr>
          <p:cNvSpPr/>
          <p:nvPr/>
        </p:nvSpPr>
        <p:spPr>
          <a:xfrm>
            <a:off x="5608964" y="2415969"/>
            <a:ext cx="20574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C7DAC3AF-3375-6097-DC78-3C9C502D19C0}"/>
              </a:ext>
            </a:extLst>
          </p:cNvPr>
          <p:cNvSpPr txBox="1"/>
          <p:nvPr/>
        </p:nvSpPr>
        <p:spPr>
          <a:xfrm>
            <a:off x="1230791" y="2761123"/>
            <a:ext cx="341760" cy="369332"/>
          </a:xfrm>
          <a:prstGeom prst="rect">
            <a:avLst/>
          </a:prstGeom>
          <a:noFill/>
        </p:spPr>
        <p:txBody>
          <a:bodyPr wrap="none" rtlCol="0">
            <a:spAutoFit/>
          </a:bodyPr>
          <a:lstStyle/>
          <a:p>
            <a:r>
              <a:rPr lang="en-GB" b="1" dirty="0">
                <a:latin typeface="Century Gothic" panose="020B0502020202020204" pitchFamily="34" charset="0"/>
              </a:rPr>
              <a:t>X</a:t>
            </a:r>
          </a:p>
        </p:txBody>
      </p:sp>
      <p:sp>
        <p:nvSpPr>
          <p:cNvPr id="19" name="Oval 18">
            <a:extLst>
              <a:ext uri="{FF2B5EF4-FFF2-40B4-BE49-F238E27FC236}">
                <a16:creationId xmlns:a16="http://schemas.microsoft.com/office/drawing/2014/main" id="{B3A9C43D-968F-7CB2-28F0-86C04DC90D76}"/>
              </a:ext>
            </a:extLst>
          </p:cNvPr>
          <p:cNvSpPr/>
          <p:nvPr/>
        </p:nvSpPr>
        <p:spPr>
          <a:xfrm>
            <a:off x="1300337" y="2543470"/>
            <a:ext cx="20574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4B185780-F479-1FC9-049B-DC787A274FAC}"/>
              </a:ext>
            </a:extLst>
          </p:cNvPr>
          <p:cNvSpPr txBox="1"/>
          <p:nvPr/>
        </p:nvSpPr>
        <p:spPr>
          <a:xfrm>
            <a:off x="2110740" y="1630680"/>
            <a:ext cx="341760" cy="369332"/>
          </a:xfrm>
          <a:prstGeom prst="rect">
            <a:avLst/>
          </a:prstGeom>
          <a:noFill/>
        </p:spPr>
        <p:txBody>
          <a:bodyPr wrap="none" rtlCol="0">
            <a:spAutoFit/>
          </a:bodyPr>
          <a:lstStyle/>
          <a:p>
            <a:r>
              <a:rPr lang="en-GB" b="1" dirty="0">
                <a:latin typeface="Century Gothic" panose="020B0502020202020204" pitchFamily="34" charset="0"/>
              </a:rPr>
              <a:t>X</a:t>
            </a:r>
          </a:p>
        </p:txBody>
      </p:sp>
      <p:sp>
        <p:nvSpPr>
          <p:cNvPr id="21" name="Oval 20">
            <a:extLst>
              <a:ext uri="{FF2B5EF4-FFF2-40B4-BE49-F238E27FC236}">
                <a16:creationId xmlns:a16="http://schemas.microsoft.com/office/drawing/2014/main" id="{42EDA58C-B778-1819-5C3E-00D31F89B948}"/>
              </a:ext>
            </a:extLst>
          </p:cNvPr>
          <p:cNvSpPr/>
          <p:nvPr/>
        </p:nvSpPr>
        <p:spPr>
          <a:xfrm>
            <a:off x="2476500" y="1722120"/>
            <a:ext cx="20574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84A39A17-BC84-F6F4-1548-4E76E3195062}"/>
              </a:ext>
            </a:extLst>
          </p:cNvPr>
          <p:cNvSpPr txBox="1"/>
          <p:nvPr/>
        </p:nvSpPr>
        <p:spPr>
          <a:xfrm>
            <a:off x="2133600" y="3505200"/>
            <a:ext cx="341760" cy="369332"/>
          </a:xfrm>
          <a:prstGeom prst="rect">
            <a:avLst/>
          </a:prstGeom>
          <a:noFill/>
        </p:spPr>
        <p:txBody>
          <a:bodyPr wrap="none" rtlCol="0">
            <a:spAutoFit/>
          </a:bodyPr>
          <a:lstStyle/>
          <a:p>
            <a:r>
              <a:rPr lang="en-GB" b="1" dirty="0">
                <a:latin typeface="Century Gothic" panose="020B0502020202020204" pitchFamily="34" charset="0"/>
              </a:rPr>
              <a:t>X</a:t>
            </a:r>
          </a:p>
        </p:txBody>
      </p:sp>
      <p:sp>
        <p:nvSpPr>
          <p:cNvPr id="23" name="Oval 22">
            <a:extLst>
              <a:ext uri="{FF2B5EF4-FFF2-40B4-BE49-F238E27FC236}">
                <a16:creationId xmlns:a16="http://schemas.microsoft.com/office/drawing/2014/main" id="{0C853DAC-0345-5883-DD6E-B2D5A29D7F91}"/>
              </a:ext>
            </a:extLst>
          </p:cNvPr>
          <p:cNvSpPr/>
          <p:nvPr/>
        </p:nvSpPr>
        <p:spPr>
          <a:xfrm>
            <a:off x="2499360" y="3596640"/>
            <a:ext cx="205740" cy="18288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2B313B23-4612-C83B-1D6D-D4B46F789969}"/>
              </a:ext>
            </a:extLst>
          </p:cNvPr>
          <p:cNvSpPr txBox="1"/>
          <p:nvPr/>
        </p:nvSpPr>
        <p:spPr>
          <a:xfrm>
            <a:off x="542888" y="826152"/>
            <a:ext cx="101159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5a.</a:t>
            </a:r>
            <a:endParaRPr lang="en-US" sz="2400" b="1" baseline="-25000" dirty="0">
              <a:solidFill>
                <a:schemeClr val="accent1"/>
              </a:solidFill>
              <a:latin typeface="Century Gothic" panose="020B0502020202020204" pitchFamily="34" charset="0"/>
            </a:endParaRPr>
          </a:p>
        </p:txBody>
      </p:sp>
      <p:sp>
        <p:nvSpPr>
          <p:cNvPr id="25" name="TextBox 24">
            <a:extLst>
              <a:ext uri="{FF2B5EF4-FFF2-40B4-BE49-F238E27FC236}">
                <a16:creationId xmlns:a16="http://schemas.microsoft.com/office/drawing/2014/main" id="{77FB2D12-6959-FAC4-FB6D-43F86D0B2295}"/>
              </a:ext>
            </a:extLst>
          </p:cNvPr>
          <p:cNvSpPr txBox="1"/>
          <p:nvPr/>
        </p:nvSpPr>
        <p:spPr>
          <a:xfrm>
            <a:off x="478708" y="4963705"/>
            <a:ext cx="464708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5b. As a chemical feedstock</a:t>
            </a:r>
            <a:endParaRPr lang="en-US" sz="2400" b="1" baseline="-25000" dirty="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D7648E06-6D91-B335-B220-E961ADC75F53}"/>
              </a:ext>
            </a:extLst>
          </p:cNvPr>
          <p:cNvSpPr txBox="1"/>
          <p:nvPr/>
        </p:nvSpPr>
        <p:spPr>
          <a:xfrm>
            <a:off x="502319" y="5450956"/>
            <a:ext cx="464708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5c. Carbon dioxide + water</a:t>
            </a:r>
            <a:endParaRPr lang="en-US" sz="2400" b="1" baseline="-250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7FE19E3C-5E52-E5AF-29DE-047267F0297B}"/>
              </a:ext>
            </a:extLst>
          </p:cNvPr>
          <p:cNvSpPr txBox="1"/>
          <p:nvPr/>
        </p:nvSpPr>
        <p:spPr>
          <a:xfrm>
            <a:off x="538809" y="5963965"/>
            <a:ext cx="10974904"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5d. Both types of combustion produce water but incomplete combustion produces carbon and carbon monoxide rather than carbon dioxide.</a:t>
            </a:r>
            <a:endParaRPr lang="en-US" sz="2400" b="1" baseline="-25000" dirty="0">
              <a:solidFill>
                <a:schemeClr val="accent1"/>
              </a:solidFill>
              <a:latin typeface="Century Gothic" panose="020B0502020202020204" pitchFamily="34" charset="0"/>
            </a:endParaRPr>
          </a:p>
        </p:txBody>
      </p:sp>
      <p:sp>
        <p:nvSpPr>
          <p:cNvPr id="13" name="TextBox 12">
            <a:extLst>
              <a:ext uri="{FF2B5EF4-FFF2-40B4-BE49-F238E27FC236}">
                <a16:creationId xmlns:a16="http://schemas.microsoft.com/office/drawing/2014/main" id="{B74512D5-2C82-661A-4C7F-11A4CA6BA66E}"/>
              </a:ext>
            </a:extLst>
          </p:cNvPr>
          <p:cNvSpPr txBox="1"/>
          <p:nvPr/>
        </p:nvSpPr>
        <p:spPr>
          <a:xfrm>
            <a:off x="6065950" y="219986"/>
            <a:ext cx="525028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5ei. Sodium ethoxide + hydrogen</a:t>
            </a:r>
            <a:endParaRPr lang="en-US" sz="2400" b="1" baseline="-25000" dirty="0">
              <a:solidFill>
                <a:schemeClr val="accent1"/>
              </a:solidFill>
              <a:latin typeface="Century Gothic" panose="020B0502020202020204" pitchFamily="34" charset="0"/>
            </a:endParaRPr>
          </a:p>
        </p:txBody>
      </p:sp>
      <p:sp>
        <p:nvSpPr>
          <p:cNvPr id="32" name="TextBox 31">
            <a:extLst>
              <a:ext uri="{FF2B5EF4-FFF2-40B4-BE49-F238E27FC236}">
                <a16:creationId xmlns:a16="http://schemas.microsoft.com/office/drawing/2014/main" id="{27411763-1030-35E0-8147-35EE3F5C6E2E}"/>
              </a:ext>
            </a:extLst>
          </p:cNvPr>
          <p:cNvSpPr txBox="1"/>
          <p:nvPr/>
        </p:nvSpPr>
        <p:spPr>
          <a:xfrm>
            <a:off x="6078828" y="642842"/>
            <a:ext cx="537692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5eii. Sodium propoxide + hydrogen</a:t>
            </a:r>
            <a:endParaRPr lang="en-US" sz="2400" b="1" baseline="-25000" dirty="0">
              <a:solidFill>
                <a:schemeClr val="accent1"/>
              </a:solidFill>
              <a:latin typeface="Century Gothic" panose="020B0502020202020204" pitchFamily="34" charset="0"/>
            </a:endParaRPr>
          </a:p>
        </p:txBody>
      </p:sp>
      <p:sp>
        <p:nvSpPr>
          <p:cNvPr id="33" name="TextBox 32">
            <a:extLst>
              <a:ext uri="{FF2B5EF4-FFF2-40B4-BE49-F238E27FC236}">
                <a16:creationId xmlns:a16="http://schemas.microsoft.com/office/drawing/2014/main" id="{0255C28D-FD23-A7FA-1C52-D174FA0921E7}"/>
              </a:ext>
            </a:extLst>
          </p:cNvPr>
          <p:cNvSpPr txBox="1"/>
          <p:nvPr/>
        </p:nvSpPr>
        <p:spPr>
          <a:xfrm>
            <a:off x="6078828" y="1057113"/>
            <a:ext cx="525028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5eiii. Sodium butoxide + hydrogen</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4087936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4" grpId="0"/>
      <p:bldP spid="15" grpId="0" animBg="1"/>
      <p:bldP spid="16" grpId="0"/>
      <p:bldP spid="17" grpId="0" animBg="1"/>
      <p:bldP spid="18" grpId="0"/>
      <p:bldP spid="19" grpId="0" animBg="1"/>
      <p:bldP spid="20" grpId="0"/>
      <p:bldP spid="21" grpId="0" animBg="1"/>
      <p:bldP spid="22" grpId="0"/>
      <p:bldP spid="23" grpId="0" animBg="1"/>
      <p:bldP spid="24" grpId="0"/>
      <p:bldP spid="25" grpId="0"/>
      <p:bldP spid="9" grpId="0"/>
      <p:bldP spid="10" grpId="0"/>
      <p:bldP spid="13" grpId="0"/>
      <p:bldP spid="32" grpId="0"/>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35A4F-0F71-E324-D0D3-67E641C64687}"/>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2FC32B5B-AAAF-35BB-E766-4037643E1CC2}"/>
              </a:ext>
            </a:extLst>
          </p:cNvPr>
          <p:cNvSpPr txBox="1"/>
          <p:nvPr/>
        </p:nvSpPr>
        <p:spPr>
          <a:xfrm>
            <a:off x="416758" y="676988"/>
            <a:ext cx="6898442" cy="3785652"/>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6a. </a:t>
            </a:r>
          </a:p>
          <a:p>
            <a:r>
              <a:rPr lang="en-US" sz="2400" b="1" dirty="0">
                <a:solidFill>
                  <a:schemeClr val="accent1"/>
                </a:solidFill>
                <a:latin typeface="Century Gothic" panose="020B0502020202020204" pitchFamily="34" charset="0"/>
              </a:rPr>
              <a:t>In:</a:t>
            </a:r>
          </a:p>
          <a:p>
            <a:r>
              <a:rPr lang="en-US" sz="2400" b="1" dirty="0">
                <a:solidFill>
                  <a:schemeClr val="accent1"/>
                </a:solidFill>
                <a:latin typeface="Century Gothic" panose="020B0502020202020204" pitchFamily="34" charset="0"/>
              </a:rPr>
              <a:t>(5x413)+347+358+467+(3x495) = 4722 kJ/mol</a:t>
            </a:r>
          </a:p>
          <a:p>
            <a:endParaRPr lang="en-US" sz="2400" b="1" dirty="0">
              <a:solidFill>
                <a:schemeClr val="accent1"/>
              </a:solidFill>
              <a:latin typeface="Century Gothic" panose="020B0502020202020204" pitchFamily="34" charset="0"/>
            </a:endParaRPr>
          </a:p>
          <a:p>
            <a:r>
              <a:rPr lang="en-US" sz="2400" b="1" dirty="0">
                <a:solidFill>
                  <a:schemeClr val="accent1"/>
                </a:solidFill>
                <a:latin typeface="Century Gothic" panose="020B0502020202020204" pitchFamily="34" charset="0"/>
              </a:rPr>
              <a:t>Out:</a:t>
            </a:r>
          </a:p>
          <a:p>
            <a:r>
              <a:rPr lang="en-US" sz="2400" b="1" dirty="0">
                <a:solidFill>
                  <a:schemeClr val="accent1"/>
                </a:solidFill>
                <a:latin typeface="Century Gothic" panose="020B0502020202020204" pitchFamily="34" charset="0"/>
              </a:rPr>
              <a:t>(4x799)+(6x467)= 5998</a:t>
            </a:r>
          </a:p>
          <a:p>
            <a:endParaRPr lang="en-US" sz="2400" b="1" dirty="0">
              <a:solidFill>
                <a:schemeClr val="accent1"/>
              </a:solidFill>
              <a:latin typeface="Century Gothic" panose="020B0502020202020204" pitchFamily="34" charset="0"/>
            </a:endParaRPr>
          </a:p>
          <a:p>
            <a:r>
              <a:rPr lang="en-US" sz="2400" b="1" dirty="0">
                <a:solidFill>
                  <a:schemeClr val="accent1"/>
                </a:solidFill>
                <a:latin typeface="Century Gothic" panose="020B0502020202020204" pitchFamily="34" charset="0"/>
              </a:rPr>
              <a:t>Energy change = In-Out</a:t>
            </a:r>
          </a:p>
          <a:p>
            <a:r>
              <a:rPr lang="en-US" sz="2400" b="1" dirty="0">
                <a:solidFill>
                  <a:schemeClr val="accent1"/>
                </a:solidFill>
                <a:latin typeface="Century Gothic" panose="020B0502020202020204" pitchFamily="34" charset="0"/>
              </a:rPr>
              <a:t>Energy change = 4722 - 5998</a:t>
            </a:r>
          </a:p>
          <a:p>
            <a:r>
              <a:rPr lang="en-US" sz="2400" b="1" dirty="0">
                <a:solidFill>
                  <a:schemeClr val="accent1"/>
                </a:solidFill>
                <a:latin typeface="Century Gothic" panose="020B0502020202020204" pitchFamily="34" charset="0"/>
              </a:rPr>
              <a:t>Energy change = -1276 kJ/mol</a:t>
            </a:r>
          </a:p>
        </p:txBody>
      </p:sp>
      <p:sp>
        <p:nvSpPr>
          <p:cNvPr id="4" name="TextBox 3">
            <a:extLst>
              <a:ext uri="{FF2B5EF4-FFF2-40B4-BE49-F238E27FC236}">
                <a16:creationId xmlns:a16="http://schemas.microsoft.com/office/drawing/2014/main" id="{D380EA5B-9303-5724-3EE6-BCA9D5298BA6}"/>
              </a:ext>
            </a:extLst>
          </p:cNvPr>
          <p:cNvSpPr txBox="1"/>
          <p:nvPr/>
        </p:nvSpPr>
        <p:spPr>
          <a:xfrm>
            <a:off x="466126" y="4823875"/>
            <a:ext cx="10854403"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6b. Exothermic as the overall energy change is negative. More energy is released when new bonds are formed than is taken in to break the bonds of the reactants.  </a:t>
            </a:r>
          </a:p>
        </p:txBody>
      </p:sp>
    </p:spTree>
    <p:extLst>
      <p:ext uri="{BB962C8B-B14F-4D97-AF65-F5344CB8AC3E}">
        <p14:creationId xmlns:p14="http://schemas.microsoft.com/office/powerpoint/2010/main" val="321495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64A96-F195-7F48-DB4A-75A589E54BD0}"/>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DB6FDBC0-D5DA-A45C-6B1C-7A211FA7BD27}"/>
              </a:ext>
            </a:extLst>
          </p:cNvPr>
          <p:cNvSpPr txBox="1"/>
          <p:nvPr/>
        </p:nvSpPr>
        <p:spPr>
          <a:xfrm>
            <a:off x="416758" y="805776"/>
            <a:ext cx="230068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C</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5</a:t>
            </a:r>
            <a:r>
              <a:rPr lang="en-US" sz="2400" b="1" dirty="0">
                <a:solidFill>
                  <a:schemeClr val="accent1"/>
                </a:solidFill>
                <a:latin typeface="Century Gothic" panose="020B0502020202020204" pitchFamily="34" charset="0"/>
              </a:rPr>
              <a:t>OH</a:t>
            </a:r>
          </a:p>
        </p:txBody>
      </p:sp>
      <p:cxnSp>
        <p:nvCxnSpPr>
          <p:cNvPr id="4" name="Straight Connector 3">
            <a:extLst>
              <a:ext uri="{FF2B5EF4-FFF2-40B4-BE49-F238E27FC236}">
                <a16:creationId xmlns:a16="http://schemas.microsoft.com/office/drawing/2014/main" id="{A6461409-A578-B8EF-496E-1E822590D840}"/>
              </a:ext>
            </a:extLst>
          </p:cNvPr>
          <p:cNvCxnSpPr/>
          <p:nvPr/>
        </p:nvCxnSpPr>
        <p:spPr>
          <a:xfrm>
            <a:off x="1219918" y="189469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74DDD11-671E-4062-19DF-4ABA9057DD85}"/>
              </a:ext>
            </a:extLst>
          </p:cNvPr>
          <p:cNvCxnSpPr/>
          <p:nvPr/>
        </p:nvCxnSpPr>
        <p:spPr>
          <a:xfrm>
            <a:off x="1243584" y="253695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5EFC82E-F094-6272-4960-A1EE995121B1}"/>
              </a:ext>
            </a:extLst>
          </p:cNvPr>
          <p:cNvSpPr txBox="1"/>
          <p:nvPr/>
        </p:nvSpPr>
        <p:spPr>
          <a:xfrm>
            <a:off x="1036755" y="275466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7" name="TextBox 6">
            <a:extLst>
              <a:ext uri="{FF2B5EF4-FFF2-40B4-BE49-F238E27FC236}">
                <a16:creationId xmlns:a16="http://schemas.microsoft.com/office/drawing/2014/main" id="{AFB5D9EF-44E3-E622-F1FD-51BE23DDF7AA}"/>
              </a:ext>
            </a:extLst>
          </p:cNvPr>
          <p:cNvSpPr txBox="1"/>
          <p:nvPr/>
        </p:nvSpPr>
        <p:spPr>
          <a:xfrm>
            <a:off x="1016875" y="2101522"/>
            <a:ext cx="425116"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8" name="TextBox 7">
            <a:extLst>
              <a:ext uri="{FF2B5EF4-FFF2-40B4-BE49-F238E27FC236}">
                <a16:creationId xmlns:a16="http://schemas.microsoft.com/office/drawing/2014/main" id="{1418A9F6-FB63-9C21-5006-05E4A4B26036}"/>
              </a:ext>
            </a:extLst>
          </p:cNvPr>
          <p:cNvSpPr txBox="1"/>
          <p:nvPr/>
        </p:nvSpPr>
        <p:spPr>
          <a:xfrm>
            <a:off x="1067516" y="144838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 name="Straight Connector 8">
            <a:extLst>
              <a:ext uri="{FF2B5EF4-FFF2-40B4-BE49-F238E27FC236}">
                <a16:creationId xmlns:a16="http://schemas.microsoft.com/office/drawing/2014/main" id="{ED2A99CA-FDD9-82CC-241D-F70A4D960C37}"/>
              </a:ext>
            </a:extLst>
          </p:cNvPr>
          <p:cNvCxnSpPr>
            <a:cxnSpLocks/>
          </p:cNvCxnSpPr>
          <p:nvPr/>
        </p:nvCxnSpPr>
        <p:spPr>
          <a:xfrm flipH="1">
            <a:off x="1417752" y="234686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EFFBE3C-09B2-30D2-51AC-F92E4BE43CAC}"/>
              </a:ext>
            </a:extLst>
          </p:cNvPr>
          <p:cNvCxnSpPr/>
          <p:nvPr/>
        </p:nvCxnSpPr>
        <p:spPr>
          <a:xfrm>
            <a:off x="1889153" y="188806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277AAB8-25FD-0C31-9444-88C54F54982A}"/>
              </a:ext>
            </a:extLst>
          </p:cNvPr>
          <p:cNvSpPr txBox="1"/>
          <p:nvPr/>
        </p:nvSpPr>
        <p:spPr>
          <a:xfrm>
            <a:off x="2955512" y="208748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2" name="TextBox 11">
            <a:extLst>
              <a:ext uri="{FF2B5EF4-FFF2-40B4-BE49-F238E27FC236}">
                <a16:creationId xmlns:a16="http://schemas.microsoft.com/office/drawing/2014/main" id="{28A004B1-2066-98C1-71D0-B142D11FECD0}"/>
              </a:ext>
            </a:extLst>
          </p:cNvPr>
          <p:cNvSpPr txBox="1"/>
          <p:nvPr/>
        </p:nvSpPr>
        <p:spPr>
          <a:xfrm>
            <a:off x="1666231" y="2094896"/>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3" name="TextBox 12">
            <a:extLst>
              <a:ext uri="{FF2B5EF4-FFF2-40B4-BE49-F238E27FC236}">
                <a16:creationId xmlns:a16="http://schemas.microsoft.com/office/drawing/2014/main" id="{D22AD03C-782D-9A7B-2412-46AD091F9CB6}"/>
              </a:ext>
            </a:extLst>
          </p:cNvPr>
          <p:cNvSpPr txBox="1"/>
          <p:nvPr/>
        </p:nvSpPr>
        <p:spPr>
          <a:xfrm>
            <a:off x="1736751" y="144175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9" name="Straight Connector 18">
            <a:extLst>
              <a:ext uri="{FF2B5EF4-FFF2-40B4-BE49-F238E27FC236}">
                <a16:creationId xmlns:a16="http://schemas.microsoft.com/office/drawing/2014/main" id="{B72650EA-63DE-C3E3-0C20-7BB35B65BDD8}"/>
              </a:ext>
            </a:extLst>
          </p:cNvPr>
          <p:cNvCxnSpPr>
            <a:cxnSpLocks/>
          </p:cNvCxnSpPr>
          <p:nvPr/>
        </p:nvCxnSpPr>
        <p:spPr>
          <a:xfrm flipH="1">
            <a:off x="2667280" y="231913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603A47C-18E3-3BAB-D2F4-BC9DBF7ABA08}"/>
              </a:ext>
            </a:extLst>
          </p:cNvPr>
          <p:cNvCxnSpPr>
            <a:cxnSpLocks/>
          </p:cNvCxnSpPr>
          <p:nvPr/>
        </p:nvCxnSpPr>
        <p:spPr>
          <a:xfrm flipH="1">
            <a:off x="2007479" y="234526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034DAE3-2EAC-81F7-2EDE-BE6D1F1A9AE5}"/>
              </a:ext>
            </a:extLst>
          </p:cNvPr>
          <p:cNvCxnSpPr/>
          <p:nvPr/>
        </p:nvCxnSpPr>
        <p:spPr>
          <a:xfrm>
            <a:off x="1871541" y="252467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3AE064C-2402-1592-903C-0D0418A08320}"/>
              </a:ext>
            </a:extLst>
          </p:cNvPr>
          <p:cNvCxnSpPr>
            <a:cxnSpLocks/>
          </p:cNvCxnSpPr>
          <p:nvPr/>
        </p:nvCxnSpPr>
        <p:spPr>
          <a:xfrm flipH="1">
            <a:off x="742248" y="2345128"/>
            <a:ext cx="30297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7F7408F-0D2A-B66A-2CB6-72F5EED800D4}"/>
              </a:ext>
            </a:extLst>
          </p:cNvPr>
          <p:cNvSpPr txBox="1"/>
          <p:nvPr/>
        </p:nvSpPr>
        <p:spPr>
          <a:xfrm>
            <a:off x="449886" y="209985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4" name="TextBox 23">
            <a:extLst>
              <a:ext uri="{FF2B5EF4-FFF2-40B4-BE49-F238E27FC236}">
                <a16:creationId xmlns:a16="http://schemas.microsoft.com/office/drawing/2014/main" id="{30E5251B-40A5-A0E9-A50F-4BF7F0A363E1}"/>
              </a:ext>
            </a:extLst>
          </p:cNvPr>
          <p:cNvSpPr txBox="1"/>
          <p:nvPr/>
        </p:nvSpPr>
        <p:spPr>
          <a:xfrm>
            <a:off x="2254741" y="209359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5" name="TextBox 24">
            <a:extLst>
              <a:ext uri="{FF2B5EF4-FFF2-40B4-BE49-F238E27FC236}">
                <a16:creationId xmlns:a16="http://schemas.microsoft.com/office/drawing/2014/main" id="{C3D55377-D1DC-24F1-CF96-3C19202FE20F}"/>
              </a:ext>
            </a:extLst>
          </p:cNvPr>
          <p:cNvSpPr txBox="1"/>
          <p:nvPr/>
        </p:nvSpPr>
        <p:spPr>
          <a:xfrm>
            <a:off x="1672840" y="274969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7" name="TextBox 26">
            <a:extLst>
              <a:ext uri="{FF2B5EF4-FFF2-40B4-BE49-F238E27FC236}">
                <a16:creationId xmlns:a16="http://schemas.microsoft.com/office/drawing/2014/main" id="{BCC714D9-72DD-AA73-D536-25F90D6B45A2}"/>
              </a:ext>
            </a:extLst>
          </p:cNvPr>
          <p:cNvSpPr txBox="1"/>
          <p:nvPr/>
        </p:nvSpPr>
        <p:spPr>
          <a:xfrm>
            <a:off x="412812" y="1358049"/>
            <a:ext cx="691552" cy="476868"/>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a:t>
            </a:r>
            <a:endParaRPr lang="en-US" sz="2400" b="1" baseline="-25000" dirty="0">
              <a:solidFill>
                <a:schemeClr val="accent1"/>
              </a:solidFill>
              <a:latin typeface="Century Gothic" panose="020B0502020202020204" pitchFamily="34" charset="0"/>
            </a:endParaRPr>
          </a:p>
        </p:txBody>
      </p:sp>
      <p:sp>
        <p:nvSpPr>
          <p:cNvPr id="28" name="TextBox 27">
            <a:extLst>
              <a:ext uri="{FF2B5EF4-FFF2-40B4-BE49-F238E27FC236}">
                <a16:creationId xmlns:a16="http://schemas.microsoft.com/office/drawing/2014/main" id="{783CBE1A-F086-218E-03E8-0751AB8B4B30}"/>
              </a:ext>
            </a:extLst>
          </p:cNvPr>
          <p:cNvSpPr txBox="1"/>
          <p:nvPr/>
        </p:nvSpPr>
        <p:spPr>
          <a:xfrm>
            <a:off x="479006" y="3392283"/>
            <a:ext cx="465966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As a solvent or a fuel</a:t>
            </a:r>
          </a:p>
        </p:txBody>
      </p:sp>
      <p:sp>
        <p:nvSpPr>
          <p:cNvPr id="29" name="TextBox 28">
            <a:extLst>
              <a:ext uri="{FF2B5EF4-FFF2-40B4-BE49-F238E27FC236}">
                <a16:creationId xmlns:a16="http://schemas.microsoft.com/office/drawing/2014/main" id="{875E66EF-6669-D9FA-9DF6-872FFDA690CC}"/>
              </a:ext>
            </a:extLst>
          </p:cNvPr>
          <p:cNvSpPr txBox="1"/>
          <p:nvPr/>
        </p:nvSpPr>
        <p:spPr>
          <a:xfrm>
            <a:off x="491884" y="3907438"/>
            <a:ext cx="1079000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7d. Delayed reaction times, impaired judgement, slurred speech, altered behaviour </a:t>
            </a:r>
          </a:p>
        </p:txBody>
      </p:sp>
      <p:sp>
        <p:nvSpPr>
          <p:cNvPr id="30" name="TextBox 29">
            <a:extLst>
              <a:ext uri="{FF2B5EF4-FFF2-40B4-BE49-F238E27FC236}">
                <a16:creationId xmlns:a16="http://schemas.microsoft.com/office/drawing/2014/main" id="{AB46B4D2-4A64-FC54-2DD4-0AE8D8771D6D}"/>
              </a:ext>
            </a:extLst>
          </p:cNvPr>
          <p:cNvSpPr txBox="1"/>
          <p:nvPr/>
        </p:nvSpPr>
        <p:spPr>
          <a:xfrm>
            <a:off x="515495" y="4793933"/>
            <a:ext cx="10790009"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7e. Dropping a ruler from a given height and recording the distance the ruler fell before the person caught it. The further the ruler falls, the slower the reaction time is.</a:t>
            </a:r>
          </a:p>
        </p:txBody>
      </p:sp>
      <p:sp>
        <p:nvSpPr>
          <p:cNvPr id="31" name="TextBox 30">
            <a:extLst>
              <a:ext uri="{FF2B5EF4-FFF2-40B4-BE49-F238E27FC236}">
                <a16:creationId xmlns:a16="http://schemas.microsoft.com/office/drawing/2014/main" id="{BB16F03C-074B-D117-B2E2-8699FACFD958}"/>
              </a:ext>
            </a:extLst>
          </p:cNvPr>
          <p:cNvSpPr txBox="1"/>
          <p:nvPr/>
        </p:nvSpPr>
        <p:spPr>
          <a:xfrm>
            <a:off x="528373" y="6017426"/>
            <a:ext cx="336104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7f. Thinking distance</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1B7A003-2158-3DC4-F526-40E3056F6C76}"/>
                  </a:ext>
                </a:extLst>
              </p:cNvPr>
              <p:cNvSpPr txBox="1"/>
              <p:nvPr/>
            </p:nvSpPr>
            <p:spPr>
              <a:xfrm>
                <a:off x="4881435" y="144661"/>
                <a:ext cx="3541348" cy="3432991"/>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7g. Thinking distance:</a:t>
                </a:r>
              </a:p>
              <a:p>
                <a:pPr/>
                <a14:m>
                  <m:oMathPara xmlns:m="http://schemas.openxmlformats.org/officeDocument/2006/math">
                    <m:oMathParaPr>
                      <m:jc m:val="left"/>
                    </m:oMathParaPr>
                    <m:oMath xmlns:m="http://schemas.openxmlformats.org/officeDocument/2006/math">
                      <m:r>
                        <a:rPr lang="en-US" sz="2400" b="1" i="0" dirty="0" smtClean="0">
                          <a:solidFill>
                            <a:schemeClr val="accent1"/>
                          </a:solidFill>
                          <a:latin typeface="Cambria Math" panose="02040503050406030204" pitchFamily="18" charset="0"/>
                        </a:rPr>
                        <m:t>𝐬</m:t>
                      </m:r>
                      <m:r>
                        <a:rPr lang="en-US" sz="2400" b="1" i="0" dirty="0" smtClean="0">
                          <a:solidFill>
                            <a:schemeClr val="accent1"/>
                          </a:solidFill>
                          <a:latin typeface="Cambria Math" panose="02040503050406030204" pitchFamily="18" charset="0"/>
                        </a:rPr>
                        <m:t> = </m:t>
                      </m:r>
                      <m:r>
                        <a:rPr lang="en-US" sz="2400" b="1" i="0" dirty="0" err="1" smtClean="0">
                          <a:solidFill>
                            <a:schemeClr val="accent1"/>
                          </a:solidFill>
                          <a:latin typeface="Cambria Math" panose="02040503050406030204" pitchFamily="18" charset="0"/>
                        </a:rPr>
                        <m:t>𝐯𝐭</m:t>
                      </m:r>
                    </m:oMath>
                  </m:oMathPara>
                </a14:m>
                <a:endParaRPr lang="en-US"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US" sz="2400" b="1" i="0" dirty="0">
                          <a:solidFill>
                            <a:schemeClr val="accent1"/>
                          </a:solidFill>
                          <a:latin typeface="Cambria Math" panose="02040503050406030204" pitchFamily="18" charset="0"/>
                        </a:rPr>
                        <m:t>𝐬</m:t>
                      </m:r>
                      <m:r>
                        <a:rPr lang="en-US" sz="2400" b="1" i="0" dirty="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𝟏𝟎</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ea typeface="Cambria Math" panose="02040503050406030204" pitchFamily="18" charset="0"/>
                        </a:rPr>
                        <m:t>𝟎</m:t>
                      </m:r>
                      <m:r>
                        <a:rPr lang="en-GB" sz="2400" b="1" i="0" dirty="0" smtClean="0">
                          <a:solidFill>
                            <a:schemeClr val="accent1"/>
                          </a:solidFill>
                          <a:latin typeface="Cambria Math" panose="02040503050406030204" pitchFamily="18" charset="0"/>
                          <a:ea typeface="Cambria Math" panose="02040503050406030204" pitchFamily="18" charset="0"/>
                        </a:rPr>
                        <m:t>.</m:t>
                      </m:r>
                      <m:r>
                        <a:rPr lang="en-GB" sz="2400" b="1" i="0" dirty="0" smtClean="0">
                          <a:solidFill>
                            <a:schemeClr val="accent1"/>
                          </a:solidFill>
                          <a:latin typeface="Cambria Math" panose="02040503050406030204" pitchFamily="18" charset="0"/>
                          <a:ea typeface="Cambria Math" panose="02040503050406030204" pitchFamily="18" charset="0"/>
                        </a:rPr>
                        <m:t>𝟒</m:t>
                      </m:r>
                    </m:oMath>
                  </m:oMathPara>
                </a14:m>
                <a:endParaRPr lang="en-GB" sz="2400" b="1" dirty="0">
                  <a:solidFill>
                    <a:schemeClr val="accent1"/>
                  </a:solidFill>
                  <a:latin typeface="Century Gothic" panose="020B0502020202020204" pitchFamily="34"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sz="2400" b="1" i="0" dirty="0">
                          <a:solidFill>
                            <a:schemeClr val="accent1"/>
                          </a:solidFill>
                          <a:latin typeface="Cambria Math" panose="02040503050406030204" pitchFamily="18" charset="0"/>
                        </a:rPr>
                        <m:t>𝐬</m:t>
                      </m:r>
                      <m:r>
                        <a:rPr lang="en-US" sz="2400" b="1" i="0" dirty="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𝟒</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m:t>
                      </m:r>
                    </m:oMath>
                  </m:oMathPara>
                </a14:m>
                <a:endParaRPr lang="en-US" sz="2400" b="1" dirty="0">
                  <a:solidFill>
                    <a:schemeClr val="accent1"/>
                  </a:solidFill>
                  <a:latin typeface="Century Gothic" panose="020B0502020202020204" pitchFamily="34" charset="0"/>
                </a:endParaRPr>
              </a:p>
              <a:p>
                <a:r>
                  <a:rPr lang="en-US" sz="2400" b="1" dirty="0">
                    <a:solidFill>
                      <a:schemeClr val="accent1"/>
                    </a:solidFill>
                    <a:latin typeface="Century Gothic" panose="020B0502020202020204" pitchFamily="34" charset="0"/>
                  </a:rPr>
                  <a:t>Braking distance:</a:t>
                </a:r>
              </a:p>
              <a:p>
                <a:pPr/>
                <a14:m>
                  <m:oMathPara xmlns:m="http://schemas.openxmlformats.org/officeDocument/2006/math">
                    <m:oMathParaPr>
                      <m:jc m:val="left"/>
                    </m:oMathParaPr>
                    <m:oMath xmlns:m="http://schemas.openxmlformats.org/officeDocument/2006/math">
                      <m:sSup>
                        <m:sSupPr>
                          <m:ctrlPr>
                            <a:rPr lang="en-US" sz="2400" b="1" i="1" dirty="0" smtClean="0">
                              <a:solidFill>
                                <a:schemeClr val="accent1"/>
                              </a:solidFill>
                              <a:latin typeface="Cambria Math" panose="02040503050406030204" pitchFamily="18" charset="0"/>
                            </a:rPr>
                          </m:ctrlPr>
                        </m:sSupPr>
                        <m:e>
                          <m:r>
                            <a:rPr lang="en-GB" sz="2400" b="1" i="0" dirty="0" smtClean="0">
                              <a:solidFill>
                                <a:schemeClr val="accent1"/>
                              </a:solidFill>
                              <a:latin typeface="Cambria Math" panose="02040503050406030204" pitchFamily="18" charset="0"/>
                            </a:rPr>
                            <m:t>𝐯</m:t>
                          </m:r>
                        </m:e>
                        <m:sup>
                          <m:r>
                            <a:rPr lang="en-GB" sz="2400" b="1" i="0" dirty="0" smtClean="0">
                              <a:solidFill>
                                <a:schemeClr val="accent1"/>
                              </a:solidFill>
                              <a:latin typeface="Cambria Math" panose="02040503050406030204" pitchFamily="18" charset="0"/>
                            </a:rPr>
                            <m:t>𝟐</m:t>
                          </m:r>
                        </m:sup>
                      </m:sSup>
                      <m:r>
                        <a:rPr lang="en-GB" sz="2400" b="1" i="0" dirty="0" smtClean="0">
                          <a:solidFill>
                            <a:schemeClr val="accent1"/>
                          </a:solidFill>
                          <a:latin typeface="Cambria Math" panose="02040503050406030204" pitchFamily="18" charset="0"/>
                        </a:rPr>
                        <m:t>−</m:t>
                      </m:r>
                      <m:sSup>
                        <m:sSupPr>
                          <m:ctrlPr>
                            <a:rPr lang="en-GB" sz="2400" b="1" i="1" dirty="0" smtClean="0">
                              <a:solidFill>
                                <a:schemeClr val="accent1"/>
                              </a:solidFill>
                              <a:latin typeface="Cambria Math" panose="02040503050406030204" pitchFamily="18" charset="0"/>
                            </a:rPr>
                          </m:ctrlPr>
                        </m:sSupPr>
                        <m:e>
                          <m:r>
                            <a:rPr lang="en-GB" sz="2400" b="1" i="0" dirty="0" smtClean="0">
                              <a:solidFill>
                                <a:schemeClr val="accent1"/>
                              </a:solidFill>
                              <a:latin typeface="Cambria Math" panose="02040503050406030204" pitchFamily="18" charset="0"/>
                            </a:rPr>
                            <m:t>𝐮</m:t>
                          </m:r>
                        </m:e>
                        <m:sup>
                          <m:r>
                            <a:rPr lang="en-GB" sz="2400" b="1" i="0" dirty="0" smtClean="0">
                              <a:solidFill>
                                <a:schemeClr val="accent1"/>
                              </a:solidFill>
                              <a:latin typeface="Cambria Math" panose="02040503050406030204" pitchFamily="18" charset="0"/>
                            </a:rPr>
                            <m:t>𝟐</m:t>
                          </m:r>
                        </m:sup>
                      </m:sSup>
                      <m:r>
                        <a:rPr lang="en-US" sz="2400" b="1" i="0" dirty="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𝟐𝐚𝐬</m:t>
                      </m:r>
                    </m:oMath>
                  </m:oMathPara>
                </a14:m>
                <a:endParaRPr lang="en-US"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𝟎</m:t>
                      </m:r>
                      <m:r>
                        <a:rPr lang="en-GB" sz="2400" b="1" i="0" dirty="0">
                          <a:solidFill>
                            <a:schemeClr val="accent1"/>
                          </a:solidFill>
                          <a:latin typeface="Cambria Math" panose="02040503050406030204" pitchFamily="18" charset="0"/>
                        </a:rPr>
                        <m:t>−</m:t>
                      </m:r>
                      <m:sSup>
                        <m:sSupPr>
                          <m:ctrlPr>
                            <a:rPr lang="en-GB" sz="2400" b="1" i="1" dirty="0">
                              <a:solidFill>
                                <a:schemeClr val="accent1"/>
                              </a:solidFill>
                              <a:latin typeface="Cambria Math" panose="02040503050406030204" pitchFamily="18" charset="0"/>
                            </a:rPr>
                          </m:ctrlPr>
                        </m:sSupPr>
                        <m:e>
                          <m:r>
                            <a:rPr lang="en-GB" sz="2400" b="1" i="0" dirty="0" smtClean="0">
                              <a:solidFill>
                                <a:schemeClr val="accent1"/>
                              </a:solidFill>
                              <a:latin typeface="Cambria Math" panose="02040503050406030204" pitchFamily="18" charset="0"/>
                            </a:rPr>
                            <m:t>𝟏𝟎</m:t>
                          </m:r>
                        </m:e>
                        <m:sup>
                          <m:r>
                            <a:rPr lang="en-GB" sz="2400" b="1" i="0" dirty="0">
                              <a:solidFill>
                                <a:schemeClr val="accent1"/>
                              </a:solidFill>
                              <a:latin typeface="Cambria Math" panose="02040503050406030204" pitchFamily="18" charset="0"/>
                            </a:rPr>
                            <m:t>𝟐</m:t>
                          </m:r>
                        </m:sup>
                      </m:sSup>
                      <m:r>
                        <a:rPr lang="en-US" sz="2400" b="1" i="0" dirty="0">
                          <a:solidFill>
                            <a:schemeClr val="accent1"/>
                          </a:solidFill>
                          <a:latin typeface="Cambria Math" panose="02040503050406030204" pitchFamily="18" charset="0"/>
                        </a:rPr>
                        <m:t> =</m:t>
                      </m:r>
                      <m:r>
                        <a:rPr lang="en-GB" sz="2400" b="1" i="0" dirty="0">
                          <a:solidFill>
                            <a:schemeClr val="accent1"/>
                          </a:solidFill>
                          <a:latin typeface="Cambria Math" panose="02040503050406030204" pitchFamily="18" charset="0"/>
                        </a:rPr>
                        <m:t>𝟐</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𝟐</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𝟓</m:t>
                      </m:r>
                      <m:r>
                        <a:rPr lang="en-GB" sz="2400" b="1" i="0" dirty="0" smtClean="0">
                          <a:solidFill>
                            <a:schemeClr val="accent1"/>
                          </a:solidFill>
                          <a:latin typeface="Cambria Math" panose="02040503050406030204" pitchFamily="18" charset="0"/>
                        </a:rPr>
                        <m:t>)</m:t>
                      </m:r>
                      <m:r>
                        <a:rPr lang="en-GB" sz="2400" b="1" i="0" dirty="0">
                          <a:solidFill>
                            <a:schemeClr val="accent1"/>
                          </a:solidFill>
                          <a:latin typeface="Cambria Math" panose="02040503050406030204" pitchFamily="18" charset="0"/>
                        </a:rPr>
                        <m:t>𝐬</m:t>
                      </m:r>
                    </m:oMath>
                  </m:oMathPara>
                </a14:m>
                <a:endParaRPr lang="en-US"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0" dirty="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𝟏𝟎𝟎</m:t>
                      </m:r>
                      <m:r>
                        <a:rPr lang="en-US" sz="2400" b="1" i="0" dirty="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𝟓𝐬</m:t>
                      </m:r>
                    </m:oMath>
                  </m:oMathPara>
                </a14:m>
                <a:endParaRPr lang="en-US"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𝐬</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𝟐𝟎</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m:t>
                      </m:r>
                    </m:oMath>
                  </m:oMathPara>
                </a14:m>
                <a:endParaRPr lang="en-US" sz="2400" b="1" dirty="0">
                  <a:solidFill>
                    <a:schemeClr val="accent1"/>
                  </a:solidFill>
                  <a:latin typeface="Century Gothic" panose="020B0502020202020204" pitchFamily="34" charset="0"/>
                </a:endParaRPr>
              </a:p>
            </p:txBody>
          </p:sp>
        </mc:Choice>
        <mc:Fallback xmlns="">
          <p:sp>
            <p:nvSpPr>
              <p:cNvPr id="32" name="TextBox 31">
                <a:extLst>
                  <a:ext uri="{FF2B5EF4-FFF2-40B4-BE49-F238E27FC236}">
                    <a16:creationId xmlns:a16="http://schemas.microsoft.com/office/drawing/2014/main" id="{61B7A003-2158-3DC4-F526-40E3056F6C76}"/>
                  </a:ext>
                </a:extLst>
              </p:cNvPr>
              <p:cNvSpPr txBox="1">
                <a:spLocks noRot="1" noChangeAspect="1" noMove="1" noResize="1" noEditPoints="1" noAdjustHandles="1" noChangeArrowheads="1" noChangeShapeType="1" noTextEdit="1"/>
              </p:cNvSpPr>
              <p:nvPr/>
            </p:nvSpPr>
            <p:spPr>
              <a:xfrm>
                <a:off x="4881435" y="144661"/>
                <a:ext cx="3541348" cy="3432991"/>
              </a:xfrm>
              <a:prstGeom prst="rect">
                <a:avLst/>
              </a:prstGeom>
              <a:blipFill>
                <a:blip r:embed="rId2"/>
                <a:stretch>
                  <a:fillRect l="-2857" t="-1476" b="-22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9BFF668-6AD7-618E-C25C-E821C61E56DA}"/>
                  </a:ext>
                </a:extLst>
              </p:cNvPr>
              <p:cNvSpPr txBox="1"/>
              <p:nvPr/>
            </p:nvSpPr>
            <p:spPr>
              <a:xfrm>
                <a:off x="8086127" y="2666775"/>
                <a:ext cx="3541348"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Stopping distance:</a:t>
                </a:r>
              </a:p>
              <a:p>
                <a:pPr/>
                <a14:m>
                  <m:oMathPara xmlns:m="http://schemas.openxmlformats.org/officeDocument/2006/math">
                    <m:oMathParaPr>
                      <m:jc m:val="left"/>
                    </m:oMathParaPr>
                    <m:oMath xmlns:m="http://schemas.openxmlformats.org/officeDocument/2006/math">
                      <m:r>
                        <a:rPr lang="en-GB" sz="2400" b="1" i="0" dirty="0" smtClean="0">
                          <a:solidFill>
                            <a:schemeClr val="accent1"/>
                          </a:solidFill>
                          <a:latin typeface="Cambria Math" panose="02040503050406030204" pitchFamily="18" charset="0"/>
                        </a:rPr>
                        <m:t>𝟒</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𝟐𝟎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𝟐𝟒</m:t>
                      </m:r>
                      <m:r>
                        <a:rPr lang="en-GB" sz="2400" b="1" i="0" dirty="0" smtClean="0">
                          <a:solidFill>
                            <a:schemeClr val="accent1"/>
                          </a:solidFill>
                          <a:latin typeface="Cambria Math" panose="02040503050406030204" pitchFamily="18" charset="0"/>
                        </a:rPr>
                        <m:t> </m:t>
                      </m:r>
                      <m:r>
                        <a:rPr lang="en-GB" sz="2400" b="1" i="0" dirty="0" smtClean="0">
                          <a:solidFill>
                            <a:schemeClr val="accent1"/>
                          </a:solidFill>
                          <a:latin typeface="Cambria Math" panose="02040503050406030204" pitchFamily="18" charset="0"/>
                        </a:rPr>
                        <m:t>𝐦</m:t>
                      </m:r>
                    </m:oMath>
                  </m:oMathPara>
                </a14:m>
                <a:endParaRPr lang="en-US" sz="2400" b="1" dirty="0">
                  <a:solidFill>
                    <a:schemeClr val="accent1"/>
                  </a:solidFill>
                  <a:latin typeface="Century Gothic" panose="020B0502020202020204" pitchFamily="34" charset="0"/>
                </a:endParaRPr>
              </a:p>
            </p:txBody>
          </p:sp>
        </mc:Choice>
        <mc:Fallback xmlns="">
          <p:sp>
            <p:nvSpPr>
              <p:cNvPr id="33" name="TextBox 32">
                <a:extLst>
                  <a:ext uri="{FF2B5EF4-FFF2-40B4-BE49-F238E27FC236}">
                    <a16:creationId xmlns:a16="http://schemas.microsoft.com/office/drawing/2014/main" id="{19BFF668-6AD7-618E-C25C-E821C61E56DA}"/>
                  </a:ext>
                </a:extLst>
              </p:cNvPr>
              <p:cNvSpPr txBox="1">
                <a:spLocks noRot="1" noChangeAspect="1" noMove="1" noResize="1" noEditPoints="1" noAdjustHandles="1" noChangeArrowheads="1" noChangeShapeType="1" noTextEdit="1"/>
              </p:cNvSpPr>
              <p:nvPr/>
            </p:nvSpPr>
            <p:spPr>
              <a:xfrm>
                <a:off x="8086127" y="2666775"/>
                <a:ext cx="3541348" cy="830997"/>
              </a:xfrm>
              <a:prstGeom prst="rect">
                <a:avLst/>
              </a:prstGeom>
              <a:blipFill>
                <a:blip r:embed="rId3"/>
                <a:stretch>
                  <a:fillRect l="-2500" t="-5970" b="-11940"/>
                </a:stretch>
              </a:blipFill>
            </p:spPr>
            <p:txBody>
              <a:bodyPr/>
              <a:lstStyle/>
              <a:p>
                <a:r>
                  <a:rPr lang="en-GB">
                    <a:noFill/>
                  </a:rPr>
                  <a:t> </a:t>
                </a:r>
              </a:p>
            </p:txBody>
          </p:sp>
        </mc:Fallback>
      </mc:AlternateContent>
    </p:spTree>
    <p:extLst>
      <p:ext uri="{BB962C8B-B14F-4D97-AF65-F5344CB8AC3E}">
        <p14:creationId xmlns:p14="http://schemas.microsoft.com/office/powerpoint/2010/main" val="375133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P spid="8" grpId="0"/>
      <p:bldP spid="11" grpId="0"/>
      <p:bldP spid="12" grpId="0"/>
      <p:bldP spid="13" grpId="0"/>
      <p:bldP spid="23" grpId="0"/>
      <p:bldP spid="24" grpId="0"/>
      <p:bldP spid="25" grpId="0"/>
      <p:bldP spid="27" grpId="0"/>
      <p:bldP spid="28" grpId="0"/>
      <p:bldP spid="29" grpId="0"/>
      <p:bldP spid="30" grpId="0"/>
      <p:bldP spid="31" grpId="0"/>
      <p:bldP spid="32" grpId="0"/>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56966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What is the chemical formula of ethanol?</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C</a:t>
            </a:r>
            <a:r>
              <a:rPr lang="en-GB" sz="2400" baseline="-25000" dirty="0">
                <a:latin typeface="Century Gothic" panose="020B0502020202020204" pitchFamily="34" charset="0"/>
              </a:rPr>
              <a:t>2</a:t>
            </a:r>
            <a:r>
              <a:rPr lang="en-GB" sz="2400" dirty="0">
                <a:latin typeface="Century Gothic" panose="020B0502020202020204" pitchFamily="34" charset="0"/>
              </a:rPr>
              <a:t>H</a:t>
            </a:r>
            <a:r>
              <a:rPr lang="en-GB" sz="2400" baseline="-25000" dirty="0">
                <a:latin typeface="Century Gothic" panose="020B0502020202020204" pitchFamily="34" charset="0"/>
              </a:rPr>
              <a:t>5</a:t>
            </a:r>
            <a:r>
              <a:rPr lang="en-GB" sz="2400" dirty="0">
                <a:latin typeface="Century Gothic" panose="020B0502020202020204" pitchFamily="34" charset="0"/>
              </a:rPr>
              <a:t>O</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C</a:t>
            </a:r>
            <a:r>
              <a:rPr lang="en-GB" sz="2400" baseline="-25000" dirty="0">
                <a:latin typeface="Century Gothic" panose="020B0502020202020204" pitchFamily="34" charset="0"/>
              </a:rPr>
              <a:t>2</a:t>
            </a:r>
            <a:r>
              <a:rPr lang="en-GB" sz="2400" dirty="0">
                <a:latin typeface="Century Gothic" panose="020B0502020202020204" pitchFamily="34" charset="0"/>
              </a:rPr>
              <a:t>H</a:t>
            </a:r>
            <a:r>
              <a:rPr lang="en-GB" sz="2400" baseline="-25000" dirty="0">
                <a:latin typeface="Century Gothic" panose="020B0502020202020204" pitchFamily="34" charset="0"/>
              </a:rPr>
              <a:t>5</a:t>
            </a:r>
            <a:r>
              <a:rPr lang="en-GB" sz="2400" dirty="0">
                <a:latin typeface="Century Gothic" panose="020B0502020202020204" pitchFamily="34" charset="0"/>
              </a:rPr>
              <a:t>OH</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CH</a:t>
            </a:r>
            <a:r>
              <a:rPr lang="en-GB" sz="2400" baseline="-25000" dirty="0">
                <a:latin typeface="Century Gothic" panose="020B0502020202020204" pitchFamily="34" charset="0"/>
              </a:rPr>
              <a:t>3</a:t>
            </a:r>
            <a:r>
              <a:rPr lang="en-GB" sz="2400" dirty="0">
                <a:latin typeface="Century Gothic" panose="020B0502020202020204" pitchFamily="34" charset="0"/>
              </a:rPr>
              <a:t>OH</a:t>
            </a:r>
            <a:endParaRPr lang="en-GB" sz="2400" baseline="-25000" dirty="0">
              <a:latin typeface="Century Gothic" panose="020B0502020202020204" pitchFamily="34" charset="0"/>
            </a:endParaRPr>
          </a:p>
        </p:txBody>
      </p:sp>
      <p:sp>
        <p:nvSpPr>
          <p:cNvPr id="4" name="TextBox 3">
            <a:extLst>
              <a:ext uri="{FF2B5EF4-FFF2-40B4-BE49-F238E27FC236}">
                <a16:creationId xmlns:a16="http://schemas.microsoft.com/office/drawing/2014/main" id="{49D9FD6F-2370-714D-B4BC-9DA02B16D063}"/>
              </a:ext>
            </a:extLst>
          </p:cNvPr>
          <p:cNvSpPr txBox="1"/>
          <p:nvPr/>
        </p:nvSpPr>
        <p:spPr>
          <a:xfrm>
            <a:off x="484591" y="2550685"/>
            <a:ext cx="1101776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Which is a use of methanol?</a:t>
            </a:r>
          </a:p>
          <a:p>
            <a:pPr marL="914400" lvl="1" indent="-457200">
              <a:buFont typeface="Wingdings" pitchFamily="2" charset="2"/>
              <a:buChar char="q"/>
            </a:pPr>
            <a:r>
              <a:rPr lang="en-GB" sz="2400" dirty="0">
                <a:latin typeface="Century Gothic" panose="020B0502020202020204" pitchFamily="34" charset="0"/>
              </a:rPr>
              <a:t>A. In alcoholic drinks</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As a chemical feedstock</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As a fuel</a:t>
            </a:r>
            <a:endParaRPr lang="en-GB" sz="2400" baseline="-250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464687" y="4559163"/>
            <a:ext cx="11183973"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is the pattern in solubility of the alcohols?</a:t>
            </a:r>
          </a:p>
          <a:p>
            <a:pPr marL="914400" lvl="1" indent="-457200">
              <a:buFont typeface="Wingdings" pitchFamily="2" charset="2"/>
              <a:buChar char="q"/>
            </a:pPr>
            <a:r>
              <a:rPr lang="en-GB" sz="2400" dirty="0">
                <a:latin typeface="Century Gothic" panose="020B0502020202020204" pitchFamily="34" charset="0"/>
              </a:rPr>
              <a:t>A. The longer the chain, the more soluble it is</a:t>
            </a:r>
          </a:p>
          <a:p>
            <a:pPr marL="914400" lvl="1" indent="-457200">
              <a:buFont typeface="Wingdings" pitchFamily="2" charset="2"/>
              <a:buChar char="q"/>
            </a:pPr>
            <a:r>
              <a:rPr lang="en-GB" sz="2400" dirty="0">
                <a:latin typeface="Century Gothic" panose="020B0502020202020204" pitchFamily="34" charset="0"/>
              </a:rPr>
              <a:t>B. The longer the chain, the less soluble it is</a:t>
            </a:r>
          </a:p>
          <a:p>
            <a:pPr marL="914400" lvl="1" indent="-457200">
              <a:buFont typeface="Wingdings" pitchFamily="2" charset="2"/>
              <a:buChar char="q"/>
            </a:pPr>
            <a:r>
              <a:rPr lang="en-GB" sz="2400" dirty="0">
                <a:latin typeface="Century Gothic" panose="020B0502020202020204" pitchFamily="34" charset="0"/>
              </a:rPr>
              <a:t>C. The longer the chain, the less reactive it is</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930300" y="1340272"/>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49818" y="3103565"/>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10186" y="5112254"/>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892465395"/>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C5.1.7</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082233" cy="3631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Alcohols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alkanes.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alkenes.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how bromine water could be used to identify an alkane and an alkene.</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Define a hydrocarbon.</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Name the type of bonding present in alkanes and alkenes.</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10685056" cy="2308324"/>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R="0" lvl="0" algn="l" rtl="0">
              <a:lnSpc>
                <a:spcPct val="100000"/>
              </a:lnSpc>
              <a:spcBef>
                <a:spcPts val="0"/>
              </a:spcBef>
              <a:spcAft>
                <a:spcPts val="0"/>
              </a:spcAft>
              <a:buClr>
                <a:schemeClr val="dk1"/>
              </a:buClr>
              <a:buSzPts val="2400"/>
            </a:pPr>
            <a:r>
              <a:rPr lang="en-US" sz="2400" dirty="0">
                <a:solidFill>
                  <a:schemeClr val="dk1"/>
                </a:solidFill>
                <a:latin typeface="Century Gothic"/>
                <a:ea typeface="Century Gothic"/>
                <a:cs typeface="Century Gothic"/>
                <a:sym typeface="Century Gothic"/>
              </a:rPr>
              <a:t>Ethanol has the chemical formula C</a:t>
            </a:r>
            <a:r>
              <a:rPr lang="en-US" sz="2400" baseline="-25000" dirty="0">
                <a:solidFill>
                  <a:schemeClr val="dk1"/>
                </a:solidFill>
                <a:latin typeface="Century Gothic"/>
                <a:ea typeface="Century Gothic"/>
                <a:cs typeface="Century Gothic"/>
                <a:sym typeface="Century Gothic"/>
              </a:rPr>
              <a:t>2</a:t>
            </a:r>
            <a:r>
              <a:rPr lang="en-US" sz="2400" dirty="0">
                <a:solidFill>
                  <a:schemeClr val="dk1"/>
                </a:solidFill>
                <a:latin typeface="Century Gothic"/>
                <a:ea typeface="Century Gothic"/>
                <a:cs typeface="Century Gothic"/>
                <a:sym typeface="Century Gothic"/>
              </a:rPr>
              <a:t>H</a:t>
            </a:r>
            <a:r>
              <a:rPr lang="en-US" sz="2400" baseline="-25000" dirty="0">
                <a:solidFill>
                  <a:schemeClr val="dk1"/>
                </a:solidFill>
                <a:latin typeface="Century Gothic"/>
                <a:ea typeface="Century Gothic"/>
                <a:cs typeface="Century Gothic"/>
                <a:sym typeface="Century Gothic"/>
              </a:rPr>
              <a:t>5</a:t>
            </a:r>
            <a:r>
              <a:rPr lang="en-US" sz="2400" dirty="0">
                <a:solidFill>
                  <a:schemeClr val="dk1"/>
                </a:solidFill>
                <a:latin typeface="Century Gothic"/>
                <a:ea typeface="Century Gothic"/>
                <a:cs typeface="Century Gothic"/>
                <a:sym typeface="Century Gothic"/>
              </a:rPr>
              <a:t>OH.</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Identify how many of each type of atom are present in a molecule of ethanol.</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Calculate the relative formula mass of ethanol. C=12, H=1, O=16</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Calculate the percentage by mass of hydrogen in ethanol. </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0963565" cy="41549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Alcohols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Arial"/>
                <a:cs typeface="Arial"/>
                <a:sym typeface="Century Gothic"/>
              </a:rPr>
              <a:t>When the word alcohol is used, it generally means an alcoholic drink, such as wine or beer. However, alcohol is actually a homologous series of compounds so there is more than one type of alcohol. The type of alcohol in alcoholic drinks is ethanol, which as the prefix suggests, contains two carbon atoms. Drinking pure ethanol would be dangerous for the body, so most alcoholic drinks contain between 2% and 40% ethanol. In the short term, ethanol interferes with communication pathways in the brain, slowing down nerve impulses. This can cause slurred speech, slow reactions and impaired judgement, which is why it is illegal to drink and drive. In the long term, excessive alcohol consumption can cause liver damage and seriously impact mental health. </a:t>
            </a:r>
            <a:endParaRPr lang="en-GB" sz="2400"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10809315"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Name the type of alcohol found in alcoholic drinks.</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Identify how many carbon atoms are found in ethanol.</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why most alcoholic drinks only contain 2%-40% ethanol.</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some short-term effects of drinking alcohol.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some long-term effects of excessive alcohol consumption.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C5.1.7</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315006"/>
            <a:ext cx="7585405" cy="1217993"/>
          </a:xfrm>
        </p:spPr>
        <p:txBody>
          <a:bodyPr/>
          <a:lstStyle/>
          <a:p>
            <a:r>
              <a:rPr lang="en-US" dirty="0">
                <a:latin typeface="Century Gothic" panose="020B0502020202020204" pitchFamily="34" charset="0"/>
              </a:rPr>
              <a:t>Taking it Further: Alcohols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01/10/2025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6033872" cy="2616101"/>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a:cs typeface="Arial"/>
                <a:sym typeface="Arial"/>
              </a:rPr>
              <a:t>C5</a:t>
            </a:r>
            <a:r>
              <a:rPr kumimoji="0" lang="en-US" b="1"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b="1"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C5.1.10 Taking it Further: Carboxylic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Draw structural formulae for alcohols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uses of alcohols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chemical reactions of alcohols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398236" cy="7696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solvent</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1772476"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alcohol</a:t>
            </a:r>
          </a:p>
        </p:txBody>
      </p:sp>
      <p:sp>
        <p:nvSpPr>
          <p:cNvPr id="5" name="Rectangle 4">
            <a:extLst>
              <a:ext uri="{FF2B5EF4-FFF2-40B4-BE49-F238E27FC236}">
                <a16:creationId xmlns:a16="http://schemas.microsoft.com/office/drawing/2014/main" id="{256AC14D-8E50-740F-1DA9-E031CE12D4BD}"/>
              </a:ext>
            </a:extLst>
          </p:cNvPr>
          <p:cNvSpPr/>
          <p:nvPr/>
        </p:nvSpPr>
        <p:spPr>
          <a:xfrm>
            <a:off x="3836505" y="5000402"/>
            <a:ext cx="2087777"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ethanol</a:t>
            </a:r>
          </a:p>
        </p:txBody>
      </p:sp>
      <p:sp>
        <p:nvSpPr>
          <p:cNvPr id="7" name="Rectangle 6">
            <a:extLst>
              <a:ext uri="{FF2B5EF4-FFF2-40B4-BE49-F238E27FC236}">
                <a16:creationId xmlns:a16="http://schemas.microsoft.com/office/drawing/2014/main" id="{721D3180-3077-A645-EE0D-E910FF436CA9}"/>
              </a:ext>
            </a:extLst>
          </p:cNvPr>
          <p:cNvSpPr/>
          <p:nvPr/>
        </p:nvSpPr>
        <p:spPr>
          <a:xfrm>
            <a:off x="5972158" y="5000402"/>
            <a:ext cx="2834493"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hydroxyl</a:t>
            </a:r>
          </a:p>
        </p:txBody>
      </p:sp>
      <p:sp>
        <p:nvSpPr>
          <p:cNvPr id="12" name="Rectangle 11">
            <a:extLst>
              <a:ext uri="{FF2B5EF4-FFF2-40B4-BE49-F238E27FC236}">
                <a16:creationId xmlns:a16="http://schemas.microsoft.com/office/drawing/2014/main" id="{E977144D-1BC5-68A1-AD8D-AFD769D90983}"/>
              </a:ext>
            </a:extLst>
          </p:cNvPr>
          <p:cNvSpPr/>
          <p:nvPr/>
        </p:nvSpPr>
        <p:spPr>
          <a:xfrm>
            <a:off x="4438588" y="5768656"/>
            <a:ext cx="2516980"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solubility</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descr="Graphical user interface, text, application, email&#10;&#10;Description automatically generated">
            <a:extLst>
              <a:ext uri="{FF2B5EF4-FFF2-40B4-BE49-F238E27FC236}">
                <a16:creationId xmlns:a16="http://schemas.microsoft.com/office/drawing/2014/main" id="{54326B6B-61E6-F70C-9C0C-1C0502AA64DC}"/>
              </a:ext>
            </a:extLst>
          </p:cNvPr>
          <p:cNvPicPr>
            <a:picLocks noChangeAspect="1"/>
          </p:cNvPicPr>
          <p:nvPr/>
        </p:nvPicPr>
        <p:blipFill>
          <a:blip r:embed="rId3"/>
          <a:stretch>
            <a:fillRect/>
          </a:stretch>
        </p:blipFill>
        <p:spPr>
          <a:xfrm>
            <a:off x="6773504" y="4185633"/>
            <a:ext cx="4584500" cy="2575453"/>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0E4A-0C56-9639-7DE2-0E524DC14387}"/>
              </a:ext>
            </a:extLst>
          </p:cNvPr>
          <p:cNvSpPr>
            <a:spLocks noGrp="1"/>
          </p:cNvSpPr>
          <p:nvPr>
            <p:ph type="title"/>
          </p:nvPr>
        </p:nvSpPr>
        <p:spPr/>
        <p:txBody>
          <a:bodyPr/>
          <a:lstStyle/>
          <a:p>
            <a:r>
              <a:rPr lang="en-GB" dirty="0">
                <a:latin typeface="Century Gothic" panose="020B0502020202020204" pitchFamily="34" charset="0"/>
              </a:rPr>
              <a:t>Alcohols</a:t>
            </a:r>
          </a:p>
        </p:txBody>
      </p:sp>
      <p:sp>
        <p:nvSpPr>
          <p:cNvPr id="3" name="TextBox 2">
            <a:extLst>
              <a:ext uri="{FF2B5EF4-FFF2-40B4-BE49-F238E27FC236}">
                <a16:creationId xmlns:a16="http://schemas.microsoft.com/office/drawing/2014/main" id="{5D3FCD81-F4CD-7358-35F2-0FC0B2C4B590}"/>
              </a:ext>
            </a:extLst>
          </p:cNvPr>
          <p:cNvSpPr txBox="1"/>
          <p:nvPr/>
        </p:nvSpPr>
        <p:spPr>
          <a:xfrm>
            <a:off x="445943" y="953945"/>
            <a:ext cx="11067770" cy="830997"/>
          </a:xfrm>
          <a:prstGeom prst="rect">
            <a:avLst/>
          </a:prstGeom>
          <a:noFill/>
        </p:spPr>
        <p:txBody>
          <a:bodyPr wrap="square" rtlCol="0">
            <a:spAutoFit/>
          </a:bodyPr>
          <a:lstStyle/>
          <a:p>
            <a:r>
              <a:rPr lang="en-GB" sz="2400" dirty="0">
                <a:latin typeface="Century Gothic" panose="020B0502020202020204" pitchFamily="34" charset="0"/>
              </a:rPr>
              <a:t>The </a:t>
            </a:r>
            <a:r>
              <a:rPr lang="en-GB" sz="2400" b="1" dirty="0">
                <a:latin typeface="Century Gothic" panose="020B0502020202020204" pitchFamily="34" charset="0"/>
              </a:rPr>
              <a:t>alcohols</a:t>
            </a:r>
            <a:r>
              <a:rPr lang="en-GB" sz="2400" dirty="0">
                <a:latin typeface="Century Gothic" panose="020B0502020202020204" pitchFamily="34" charset="0"/>
              </a:rPr>
              <a:t> are another homologous series that contain a </a:t>
            </a:r>
            <a:r>
              <a:rPr lang="en-GB" sz="2400" b="1" dirty="0">
                <a:latin typeface="Century Gothic" panose="020B0502020202020204" pitchFamily="34" charset="0"/>
              </a:rPr>
              <a:t>hydroxyl (OH) </a:t>
            </a:r>
            <a:r>
              <a:rPr lang="en-GB" sz="2400" dirty="0">
                <a:latin typeface="Century Gothic" panose="020B0502020202020204" pitchFamily="34" charset="0"/>
              </a:rPr>
              <a:t>group</a:t>
            </a:r>
            <a:r>
              <a:rPr lang="en-GB" sz="2400" b="1" dirty="0">
                <a:latin typeface="Century Gothic" panose="020B0502020202020204" pitchFamily="34" charset="0"/>
              </a:rPr>
              <a:t>.</a:t>
            </a:r>
          </a:p>
        </p:txBody>
      </p:sp>
      <p:sp>
        <p:nvSpPr>
          <p:cNvPr id="11" name="TextBox 10">
            <a:extLst>
              <a:ext uri="{FF2B5EF4-FFF2-40B4-BE49-F238E27FC236}">
                <a16:creationId xmlns:a16="http://schemas.microsoft.com/office/drawing/2014/main" id="{D7866F4C-4F3C-A90A-87F5-EFA63DCE3158}"/>
              </a:ext>
            </a:extLst>
          </p:cNvPr>
          <p:cNvSpPr txBox="1"/>
          <p:nvPr/>
        </p:nvSpPr>
        <p:spPr>
          <a:xfrm>
            <a:off x="2920896" y="3440551"/>
            <a:ext cx="1555134" cy="461665"/>
          </a:xfrm>
          <a:prstGeom prst="rect">
            <a:avLst/>
          </a:prstGeom>
          <a:noFill/>
        </p:spPr>
        <p:txBody>
          <a:bodyPr wrap="square" rtlCol="0">
            <a:spAutoFit/>
          </a:bodyPr>
          <a:lstStyle/>
          <a:p>
            <a:r>
              <a:rPr lang="en-GB" sz="2400" b="1" dirty="0">
                <a:latin typeface="Century Gothic" panose="020B0502020202020204" pitchFamily="34" charset="0"/>
              </a:rPr>
              <a:t>Eth</a:t>
            </a:r>
            <a:r>
              <a:rPr lang="en-GB" sz="2400" b="1" u="sng" dirty="0">
                <a:latin typeface="Century Gothic" panose="020B0502020202020204" pitchFamily="34" charset="0"/>
              </a:rPr>
              <a:t>anol</a:t>
            </a:r>
            <a:endParaRPr lang="en-GB" sz="2400" u="sng" dirty="0">
              <a:latin typeface="Century Gothic" panose="020B0502020202020204" pitchFamily="34" charset="0"/>
            </a:endParaRPr>
          </a:p>
        </p:txBody>
      </p:sp>
      <p:cxnSp>
        <p:nvCxnSpPr>
          <p:cNvPr id="87" name="Straight Connector 86">
            <a:extLst>
              <a:ext uri="{FF2B5EF4-FFF2-40B4-BE49-F238E27FC236}">
                <a16:creationId xmlns:a16="http://schemas.microsoft.com/office/drawing/2014/main" id="{6F7B4972-409B-DB47-E051-AD0F944D52D0}"/>
              </a:ext>
            </a:extLst>
          </p:cNvPr>
          <p:cNvCxnSpPr/>
          <p:nvPr/>
        </p:nvCxnSpPr>
        <p:spPr>
          <a:xfrm>
            <a:off x="3145355" y="500034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33C9377-EE13-D2CB-A7C7-849598DD3718}"/>
              </a:ext>
            </a:extLst>
          </p:cNvPr>
          <p:cNvCxnSpPr/>
          <p:nvPr/>
        </p:nvCxnSpPr>
        <p:spPr>
          <a:xfrm>
            <a:off x="3169021" y="564259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BA61065-3EFA-05E0-51C6-211CE7613DCA}"/>
              </a:ext>
            </a:extLst>
          </p:cNvPr>
          <p:cNvSpPr txBox="1"/>
          <p:nvPr/>
        </p:nvSpPr>
        <p:spPr>
          <a:xfrm>
            <a:off x="2962192" y="586031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0" name="TextBox 89">
            <a:extLst>
              <a:ext uri="{FF2B5EF4-FFF2-40B4-BE49-F238E27FC236}">
                <a16:creationId xmlns:a16="http://schemas.microsoft.com/office/drawing/2014/main" id="{7AF2DE04-A879-B8ED-28FE-3686D6659AE6}"/>
              </a:ext>
            </a:extLst>
          </p:cNvPr>
          <p:cNvSpPr txBox="1"/>
          <p:nvPr/>
        </p:nvSpPr>
        <p:spPr>
          <a:xfrm>
            <a:off x="2942312" y="520716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1" name="TextBox 90">
            <a:extLst>
              <a:ext uri="{FF2B5EF4-FFF2-40B4-BE49-F238E27FC236}">
                <a16:creationId xmlns:a16="http://schemas.microsoft.com/office/drawing/2014/main" id="{5DEA54B3-7235-7E86-C60C-AB9796C03002}"/>
              </a:ext>
            </a:extLst>
          </p:cNvPr>
          <p:cNvSpPr txBox="1"/>
          <p:nvPr/>
        </p:nvSpPr>
        <p:spPr>
          <a:xfrm>
            <a:off x="2992953" y="455402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2" name="Straight Connector 91">
            <a:extLst>
              <a:ext uri="{FF2B5EF4-FFF2-40B4-BE49-F238E27FC236}">
                <a16:creationId xmlns:a16="http://schemas.microsoft.com/office/drawing/2014/main" id="{8AC38126-B2E2-5DEA-C5B0-7656BE84E28D}"/>
              </a:ext>
            </a:extLst>
          </p:cNvPr>
          <p:cNvCxnSpPr>
            <a:cxnSpLocks/>
          </p:cNvCxnSpPr>
          <p:nvPr/>
        </p:nvCxnSpPr>
        <p:spPr>
          <a:xfrm flipH="1">
            <a:off x="3343189" y="541778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8ED377E-32A3-2B0D-B644-079BFD1C39A7}"/>
              </a:ext>
            </a:extLst>
          </p:cNvPr>
          <p:cNvCxnSpPr/>
          <p:nvPr/>
        </p:nvCxnSpPr>
        <p:spPr>
          <a:xfrm>
            <a:off x="3814590" y="499371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E2D5443-8B3E-81D3-648C-52FB852FDC98}"/>
              </a:ext>
            </a:extLst>
          </p:cNvPr>
          <p:cNvCxnSpPr/>
          <p:nvPr/>
        </p:nvCxnSpPr>
        <p:spPr>
          <a:xfrm>
            <a:off x="3838256" y="563597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D363AF0-A5DF-A0E7-54BA-6CE202091625}"/>
              </a:ext>
            </a:extLst>
          </p:cNvPr>
          <p:cNvSpPr txBox="1"/>
          <p:nvPr/>
        </p:nvSpPr>
        <p:spPr>
          <a:xfrm>
            <a:off x="3631427" y="58536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6" name="TextBox 95">
            <a:extLst>
              <a:ext uri="{FF2B5EF4-FFF2-40B4-BE49-F238E27FC236}">
                <a16:creationId xmlns:a16="http://schemas.microsoft.com/office/drawing/2014/main" id="{8BB674CC-23C7-1E2E-A270-2DF236D2AE96}"/>
              </a:ext>
            </a:extLst>
          </p:cNvPr>
          <p:cNvSpPr txBox="1"/>
          <p:nvPr/>
        </p:nvSpPr>
        <p:spPr>
          <a:xfrm>
            <a:off x="3591668" y="520054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7" name="TextBox 96">
            <a:extLst>
              <a:ext uri="{FF2B5EF4-FFF2-40B4-BE49-F238E27FC236}">
                <a16:creationId xmlns:a16="http://schemas.microsoft.com/office/drawing/2014/main" id="{E9238926-402E-7368-4F58-53F7204CCB4E}"/>
              </a:ext>
            </a:extLst>
          </p:cNvPr>
          <p:cNvSpPr txBox="1"/>
          <p:nvPr/>
        </p:nvSpPr>
        <p:spPr>
          <a:xfrm>
            <a:off x="3662188" y="45474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 name="TextBox 3">
            <a:extLst>
              <a:ext uri="{FF2B5EF4-FFF2-40B4-BE49-F238E27FC236}">
                <a16:creationId xmlns:a16="http://schemas.microsoft.com/office/drawing/2014/main" id="{CAFDBE8B-94A0-4540-5BE9-23BCBEEF40AD}"/>
              </a:ext>
            </a:extLst>
          </p:cNvPr>
          <p:cNvSpPr txBox="1"/>
          <p:nvPr/>
        </p:nvSpPr>
        <p:spPr>
          <a:xfrm>
            <a:off x="5542111" y="2199844"/>
            <a:ext cx="1555134" cy="461665"/>
          </a:xfrm>
          <a:prstGeom prst="rect">
            <a:avLst/>
          </a:prstGeom>
          <a:noFill/>
        </p:spPr>
        <p:txBody>
          <a:bodyPr wrap="square" rtlCol="0">
            <a:spAutoFit/>
          </a:bodyPr>
          <a:lstStyle/>
          <a:p>
            <a:r>
              <a:rPr lang="en-GB" sz="2400" b="1" dirty="0">
                <a:latin typeface="Century Gothic" panose="020B0502020202020204" pitchFamily="34" charset="0"/>
              </a:rPr>
              <a:t>Prop</a:t>
            </a:r>
            <a:r>
              <a:rPr lang="en-GB" sz="2400" b="1" u="sng" dirty="0">
                <a:latin typeface="Century Gothic" panose="020B0502020202020204" pitchFamily="34" charset="0"/>
              </a:rPr>
              <a:t>anol</a:t>
            </a:r>
            <a:endParaRPr lang="en-GB" sz="2400" u="sng" dirty="0">
              <a:latin typeface="Century Gothic" panose="020B0502020202020204" pitchFamily="34" charset="0"/>
            </a:endParaRPr>
          </a:p>
        </p:txBody>
      </p:sp>
      <p:cxnSp>
        <p:nvCxnSpPr>
          <p:cNvPr id="31" name="Straight Connector 30">
            <a:extLst>
              <a:ext uri="{FF2B5EF4-FFF2-40B4-BE49-F238E27FC236}">
                <a16:creationId xmlns:a16="http://schemas.microsoft.com/office/drawing/2014/main" id="{03C71FA3-EA08-596F-5F10-5A36F9ACE885}"/>
              </a:ext>
            </a:extLst>
          </p:cNvPr>
          <p:cNvCxnSpPr/>
          <p:nvPr/>
        </p:nvCxnSpPr>
        <p:spPr>
          <a:xfrm>
            <a:off x="5631659" y="377462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8FDB22D-2DD8-2AEC-229E-6D37316A6A2D}"/>
              </a:ext>
            </a:extLst>
          </p:cNvPr>
          <p:cNvCxnSpPr/>
          <p:nvPr/>
        </p:nvCxnSpPr>
        <p:spPr>
          <a:xfrm>
            <a:off x="5655325" y="441688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1C338E7-7440-9D9F-2ECF-E438A85EFF91}"/>
              </a:ext>
            </a:extLst>
          </p:cNvPr>
          <p:cNvSpPr txBox="1"/>
          <p:nvPr/>
        </p:nvSpPr>
        <p:spPr>
          <a:xfrm>
            <a:off x="5463486" y="463459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5" name="TextBox 84">
            <a:extLst>
              <a:ext uri="{FF2B5EF4-FFF2-40B4-BE49-F238E27FC236}">
                <a16:creationId xmlns:a16="http://schemas.microsoft.com/office/drawing/2014/main" id="{4B9EDD1D-4007-ABDB-B8F0-4529997661F5}"/>
              </a:ext>
            </a:extLst>
          </p:cNvPr>
          <p:cNvSpPr txBox="1"/>
          <p:nvPr/>
        </p:nvSpPr>
        <p:spPr>
          <a:xfrm>
            <a:off x="5428616" y="398145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9" name="TextBox 98">
            <a:extLst>
              <a:ext uri="{FF2B5EF4-FFF2-40B4-BE49-F238E27FC236}">
                <a16:creationId xmlns:a16="http://schemas.microsoft.com/office/drawing/2014/main" id="{53C5867B-D214-EEA7-070C-7F7B519EFCB7}"/>
              </a:ext>
            </a:extLst>
          </p:cNvPr>
          <p:cNvSpPr txBox="1"/>
          <p:nvPr/>
        </p:nvSpPr>
        <p:spPr>
          <a:xfrm>
            <a:off x="5479257" y="332830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0" name="Straight Connector 99">
            <a:extLst>
              <a:ext uri="{FF2B5EF4-FFF2-40B4-BE49-F238E27FC236}">
                <a16:creationId xmlns:a16="http://schemas.microsoft.com/office/drawing/2014/main" id="{D0CFB7DC-5180-8ABB-743A-CC3A7A3951C4}"/>
              </a:ext>
            </a:extLst>
          </p:cNvPr>
          <p:cNvCxnSpPr>
            <a:cxnSpLocks/>
          </p:cNvCxnSpPr>
          <p:nvPr/>
        </p:nvCxnSpPr>
        <p:spPr>
          <a:xfrm flipH="1">
            <a:off x="5829493" y="421782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057FABF-2F13-3B87-11DC-44229DEAA246}"/>
              </a:ext>
            </a:extLst>
          </p:cNvPr>
          <p:cNvCxnSpPr/>
          <p:nvPr/>
        </p:nvCxnSpPr>
        <p:spPr>
          <a:xfrm>
            <a:off x="6300894" y="376799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8BEE5233-670A-4631-687D-FD1421A631A4}"/>
              </a:ext>
            </a:extLst>
          </p:cNvPr>
          <p:cNvSpPr txBox="1"/>
          <p:nvPr/>
        </p:nvSpPr>
        <p:spPr>
          <a:xfrm>
            <a:off x="6077972" y="397482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05" name="TextBox 104">
            <a:extLst>
              <a:ext uri="{FF2B5EF4-FFF2-40B4-BE49-F238E27FC236}">
                <a16:creationId xmlns:a16="http://schemas.microsoft.com/office/drawing/2014/main" id="{CCFFA183-9535-9007-DE61-BEEE16E156DE}"/>
              </a:ext>
            </a:extLst>
          </p:cNvPr>
          <p:cNvSpPr txBox="1"/>
          <p:nvPr/>
        </p:nvSpPr>
        <p:spPr>
          <a:xfrm>
            <a:off x="6148492" y="332168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7" name="Straight Connector 106">
            <a:extLst>
              <a:ext uri="{FF2B5EF4-FFF2-40B4-BE49-F238E27FC236}">
                <a16:creationId xmlns:a16="http://schemas.microsoft.com/office/drawing/2014/main" id="{D0931E3F-D91A-BF20-7BFA-D49843C761FA}"/>
              </a:ext>
            </a:extLst>
          </p:cNvPr>
          <p:cNvCxnSpPr/>
          <p:nvPr/>
        </p:nvCxnSpPr>
        <p:spPr>
          <a:xfrm>
            <a:off x="6930372" y="378125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FC55189-04EE-2F37-0281-CBD9708272B1}"/>
              </a:ext>
            </a:extLst>
          </p:cNvPr>
          <p:cNvCxnSpPr/>
          <p:nvPr/>
        </p:nvCxnSpPr>
        <p:spPr>
          <a:xfrm>
            <a:off x="6954038" y="442350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1823FAB8-52F9-B8A7-DF91-C61D3155080E}"/>
              </a:ext>
            </a:extLst>
          </p:cNvPr>
          <p:cNvSpPr txBox="1"/>
          <p:nvPr/>
        </p:nvSpPr>
        <p:spPr>
          <a:xfrm>
            <a:off x="6747209" y="461124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10" name="TextBox 109">
            <a:extLst>
              <a:ext uri="{FF2B5EF4-FFF2-40B4-BE49-F238E27FC236}">
                <a16:creationId xmlns:a16="http://schemas.microsoft.com/office/drawing/2014/main" id="{236D5AA9-4E23-2BAA-C2E4-498D42736D80}"/>
              </a:ext>
            </a:extLst>
          </p:cNvPr>
          <p:cNvSpPr txBox="1"/>
          <p:nvPr/>
        </p:nvSpPr>
        <p:spPr>
          <a:xfrm>
            <a:off x="6707450" y="398807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11" name="TextBox 110">
            <a:extLst>
              <a:ext uri="{FF2B5EF4-FFF2-40B4-BE49-F238E27FC236}">
                <a16:creationId xmlns:a16="http://schemas.microsoft.com/office/drawing/2014/main" id="{45D5E89E-A590-F2CA-F562-66A4DDBBEDF3}"/>
              </a:ext>
            </a:extLst>
          </p:cNvPr>
          <p:cNvSpPr txBox="1"/>
          <p:nvPr/>
        </p:nvSpPr>
        <p:spPr>
          <a:xfrm>
            <a:off x="6777970" y="333493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12" name="Straight Connector 111">
            <a:extLst>
              <a:ext uri="{FF2B5EF4-FFF2-40B4-BE49-F238E27FC236}">
                <a16:creationId xmlns:a16="http://schemas.microsoft.com/office/drawing/2014/main" id="{9750F96F-B0BE-C4C5-82A3-51BCF417B58A}"/>
              </a:ext>
            </a:extLst>
          </p:cNvPr>
          <p:cNvCxnSpPr>
            <a:cxnSpLocks/>
          </p:cNvCxnSpPr>
          <p:nvPr/>
        </p:nvCxnSpPr>
        <p:spPr>
          <a:xfrm flipH="1">
            <a:off x="6452348" y="421857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130BDE6-CDDE-F0EF-B045-E9EA4FAD006E}"/>
              </a:ext>
            </a:extLst>
          </p:cNvPr>
          <p:cNvCxnSpPr>
            <a:cxnSpLocks/>
          </p:cNvCxnSpPr>
          <p:nvPr/>
        </p:nvCxnSpPr>
        <p:spPr>
          <a:xfrm flipH="1">
            <a:off x="7081829" y="423182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B36BF7AC-E4FA-696E-8974-842304947576}"/>
              </a:ext>
            </a:extLst>
          </p:cNvPr>
          <p:cNvSpPr txBox="1"/>
          <p:nvPr/>
        </p:nvSpPr>
        <p:spPr>
          <a:xfrm>
            <a:off x="8935644" y="3911872"/>
            <a:ext cx="1555134" cy="461665"/>
          </a:xfrm>
          <a:prstGeom prst="rect">
            <a:avLst/>
          </a:prstGeom>
          <a:noFill/>
        </p:spPr>
        <p:txBody>
          <a:bodyPr wrap="square" rtlCol="0">
            <a:spAutoFit/>
          </a:bodyPr>
          <a:lstStyle/>
          <a:p>
            <a:r>
              <a:rPr lang="en-GB" sz="2400" b="1" dirty="0">
                <a:latin typeface="Century Gothic" panose="020B0502020202020204" pitchFamily="34" charset="0"/>
              </a:rPr>
              <a:t>But</a:t>
            </a:r>
            <a:r>
              <a:rPr lang="en-GB" sz="2400" b="1" u="sng" dirty="0">
                <a:latin typeface="Century Gothic" panose="020B0502020202020204" pitchFamily="34" charset="0"/>
              </a:rPr>
              <a:t>anol</a:t>
            </a:r>
            <a:endParaRPr lang="en-GB" sz="2400" u="sng" dirty="0">
              <a:latin typeface="Century Gothic" panose="020B0502020202020204" pitchFamily="34" charset="0"/>
            </a:endParaRPr>
          </a:p>
        </p:txBody>
      </p:sp>
      <p:cxnSp>
        <p:nvCxnSpPr>
          <p:cNvPr id="119" name="Straight Connector 118">
            <a:extLst>
              <a:ext uri="{FF2B5EF4-FFF2-40B4-BE49-F238E27FC236}">
                <a16:creationId xmlns:a16="http://schemas.microsoft.com/office/drawing/2014/main" id="{398E6A21-8CBA-0086-A32C-E146A3CDA5A1}"/>
              </a:ext>
            </a:extLst>
          </p:cNvPr>
          <p:cNvCxnSpPr/>
          <p:nvPr/>
        </p:nvCxnSpPr>
        <p:spPr>
          <a:xfrm>
            <a:off x="8156743" y="545478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F1529FD-0CFF-29B9-AECE-5C81D4E35E79}"/>
              </a:ext>
            </a:extLst>
          </p:cNvPr>
          <p:cNvCxnSpPr/>
          <p:nvPr/>
        </p:nvCxnSpPr>
        <p:spPr>
          <a:xfrm>
            <a:off x="8180409" y="609704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8DC936B9-26F6-1F3E-E140-4A9B96F1E0C2}"/>
              </a:ext>
            </a:extLst>
          </p:cNvPr>
          <p:cNvSpPr txBox="1"/>
          <p:nvPr/>
        </p:nvSpPr>
        <p:spPr>
          <a:xfrm flipH="1">
            <a:off x="7989755" y="6299767"/>
            <a:ext cx="44970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122" name="TextBox 121">
            <a:extLst>
              <a:ext uri="{FF2B5EF4-FFF2-40B4-BE49-F238E27FC236}">
                <a16:creationId xmlns:a16="http://schemas.microsoft.com/office/drawing/2014/main" id="{44AC8CE5-93AE-CB04-3850-8602B737C122}"/>
              </a:ext>
            </a:extLst>
          </p:cNvPr>
          <p:cNvSpPr txBox="1"/>
          <p:nvPr/>
        </p:nvSpPr>
        <p:spPr>
          <a:xfrm>
            <a:off x="7953700" y="566161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23" name="TextBox 122">
            <a:extLst>
              <a:ext uri="{FF2B5EF4-FFF2-40B4-BE49-F238E27FC236}">
                <a16:creationId xmlns:a16="http://schemas.microsoft.com/office/drawing/2014/main" id="{852B7074-5193-A1A3-62B4-508C3E55CA64}"/>
              </a:ext>
            </a:extLst>
          </p:cNvPr>
          <p:cNvSpPr txBox="1"/>
          <p:nvPr/>
        </p:nvSpPr>
        <p:spPr>
          <a:xfrm>
            <a:off x="8004341" y="500847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24" name="Straight Connector 123">
            <a:extLst>
              <a:ext uri="{FF2B5EF4-FFF2-40B4-BE49-F238E27FC236}">
                <a16:creationId xmlns:a16="http://schemas.microsoft.com/office/drawing/2014/main" id="{4F3232F3-A7A2-4486-AE80-42FAD95C7658}"/>
              </a:ext>
            </a:extLst>
          </p:cNvPr>
          <p:cNvCxnSpPr>
            <a:cxnSpLocks/>
          </p:cNvCxnSpPr>
          <p:nvPr/>
        </p:nvCxnSpPr>
        <p:spPr>
          <a:xfrm flipH="1">
            <a:off x="8354577" y="589798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8E5051-DD00-BB67-2C70-165A06A8D081}"/>
              </a:ext>
            </a:extLst>
          </p:cNvPr>
          <p:cNvCxnSpPr/>
          <p:nvPr/>
        </p:nvCxnSpPr>
        <p:spPr>
          <a:xfrm>
            <a:off x="8825978" y="544816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F1350663-F915-4440-F517-BFA32AD7D5B3}"/>
              </a:ext>
            </a:extLst>
          </p:cNvPr>
          <p:cNvSpPr txBox="1"/>
          <p:nvPr/>
        </p:nvSpPr>
        <p:spPr>
          <a:xfrm>
            <a:off x="8603056" y="5654989"/>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27" name="TextBox 126">
            <a:extLst>
              <a:ext uri="{FF2B5EF4-FFF2-40B4-BE49-F238E27FC236}">
                <a16:creationId xmlns:a16="http://schemas.microsoft.com/office/drawing/2014/main" id="{A5F508BE-07D6-ACF6-4ABA-522DEB39FB85}"/>
              </a:ext>
            </a:extLst>
          </p:cNvPr>
          <p:cNvSpPr txBox="1"/>
          <p:nvPr/>
        </p:nvSpPr>
        <p:spPr>
          <a:xfrm>
            <a:off x="8673576" y="500184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29" name="Straight Connector 128">
            <a:extLst>
              <a:ext uri="{FF2B5EF4-FFF2-40B4-BE49-F238E27FC236}">
                <a16:creationId xmlns:a16="http://schemas.microsoft.com/office/drawing/2014/main" id="{1930D8BD-C055-16AC-024D-A6A68C62F04D}"/>
              </a:ext>
            </a:extLst>
          </p:cNvPr>
          <p:cNvCxnSpPr/>
          <p:nvPr/>
        </p:nvCxnSpPr>
        <p:spPr>
          <a:xfrm>
            <a:off x="9455456" y="546141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7830A6D-0BD7-7FD1-2717-280DC4D3A3EE}"/>
              </a:ext>
            </a:extLst>
          </p:cNvPr>
          <p:cNvCxnSpPr/>
          <p:nvPr/>
        </p:nvCxnSpPr>
        <p:spPr>
          <a:xfrm>
            <a:off x="9479122" y="610367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A9622C41-0589-98C9-3F8F-DE0CB4917B18}"/>
              </a:ext>
            </a:extLst>
          </p:cNvPr>
          <p:cNvSpPr txBox="1"/>
          <p:nvPr/>
        </p:nvSpPr>
        <p:spPr>
          <a:xfrm>
            <a:off x="9272293" y="63213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32" name="TextBox 131">
            <a:extLst>
              <a:ext uri="{FF2B5EF4-FFF2-40B4-BE49-F238E27FC236}">
                <a16:creationId xmlns:a16="http://schemas.microsoft.com/office/drawing/2014/main" id="{3E6D8727-76DF-FD88-9E54-427FB671AEB3}"/>
              </a:ext>
            </a:extLst>
          </p:cNvPr>
          <p:cNvSpPr txBox="1"/>
          <p:nvPr/>
        </p:nvSpPr>
        <p:spPr>
          <a:xfrm>
            <a:off x="9232534" y="566824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33" name="TextBox 132">
            <a:extLst>
              <a:ext uri="{FF2B5EF4-FFF2-40B4-BE49-F238E27FC236}">
                <a16:creationId xmlns:a16="http://schemas.microsoft.com/office/drawing/2014/main" id="{FBE79899-411D-00FA-D424-695C0ED7DE61}"/>
              </a:ext>
            </a:extLst>
          </p:cNvPr>
          <p:cNvSpPr txBox="1"/>
          <p:nvPr/>
        </p:nvSpPr>
        <p:spPr>
          <a:xfrm>
            <a:off x="9303054" y="50151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34" name="Straight Connector 133">
            <a:extLst>
              <a:ext uri="{FF2B5EF4-FFF2-40B4-BE49-F238E27FC236}">
                <a16:creationId xmlns:a16="http://schemas.microsoft.com/office/drawing/2014/main" id="{E8748135-021D-1CBD-1091-F221AB099DD0}"/>
              </a:ext>
            </a:extLst>
          </p:cNvPr>
          <p:cNvCxnSpPr>
            <a:cxnSpLocks/>
          </p:cNvCxnSpPr>
          <p:nvPr/>
        </p:nvCxnSpPr>
        <p:spPr>
          <a:xfrm flipH="1">
            <a:off x="8977432" y="589873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18714769-2363-97E4-4BCD-C3235590DD20}"/>
              </a:ext>
            </a:extLst>
          </p:cNvPr>
          <p:cNvCxnSpPr>
            <a:cxnSpLocks/>
          </p:cNvCxnSpPr>
          <p:nvPr/>
        </p:nvCxnSpPr>
        <p:spPr>
          <a:xfrm flipH="1">
            <a:off x="9606913" y="591198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031690D-44D7-58E2-98BA-73E14D3CEF8A}"/>
              </a:ext>
            </a:extLst>
          </p:cNvPr>
          <p:cNvCxnSpPr/>
          <p:nvPr/>
        </p:nvCxnSpPr>
        <p:spPr>
          <a:xfrm>
            <a:off x="10131317" y="546141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F1F05FA0-D559-DE07-8639-EF47FC2E515E}"/>
              </a:ext>
            </a:extLst>
          </p:cNvPr>
          <p:cNvCxnSpPr/>
          <p:nvPr/>
        </p:nvCxnSpPr>
        <p:spPr>
          <a:xfrm>
            <a:off x="10154983" y="610367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EFC33921-B868-2881-8640-1DC745834BB2}"/>
              </a:ext>
            </a:extLst>
          </p:cNvPr>
          <p:cNvSpPr txBox="1"/>
          <p:nvPr/>
        </p:nvSpPr>
        <p:spPr>
          <a:xfrm>
            <a:off x="9948154" y="63213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40" name="TextBox 139">
            <a:extLst>
              <a:ext uri="{FF2B5EF4-FFF2-40B4-BE49-F238E27FC236}">
                <a16:creationId xmlns:a16="http://schemas.microsoft.com/office/drawing/2014/main" id="{B7494CFA-559A-15DB-4991-5F98064E79F7}"/>
              </a:ext>
            </a:extLst>
          </p:cNvPr>
          <p:cNvSpPr txBox="1"/>
          <p:nvPr/>
        </p:nvSpPr>
        <p:spPr>
          <a:xfrm>
            <a:off x="9908395" y="566824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41" name="TextBox 140">
            <a:extLst>
              <a:ext uri="{FF2B5EF4-FFF2-40B4-BE49-F238E27FC236}">
                <a16:creationId xmlns:a16="http://schemas.microsoft.com/office/drawing/2014/main" id="{37675922-F169-52AF-CB39-1B2863AE2367}"/>
              </a:ext>
            </a:extLst>
          </p:cNvPr>
          <p:cNvSpPr txBox="1"/>
          <p:nvPr/>
        </p:nvSpPr>
        <p:spPr>
          <a:xfrm>
            <a:off x="9978915" y="50151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42" name="Straight Connector 141">
            <a:extLst>
              <a:ext uri="{FF2B5EF4-FFF2-40B4-BE49-F238E27FC236}">
                <a16:creationId xmlns:a16="http://schemas.microsoft.com/office/drawing/2014/main" id="{96688497-42F4-8CA5-38E8-A591C4A3B62A}"/>
              </a:ext>
            </a:extLst>
          </p:cNvPr>
          <p:cNvCxnSpPr>
            <a:cxnSpLocks/>
          </p:cNvCxnSpPr>
          <p:nvPr/>
        </p:nvCxnSpPr>
        <p:spPr>
          <a:xfrm flipH="1">
            <a:off x="10282774" y="591198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BD4172F-7CE2-373A-20DC-C8A55BD9BF2D}"/>
              </a:ext>
            </a:extLst>
          </p:cNvPr>
          <p:cNvSpPr txBox="1"/>
          <p:nvPr/>
        </p:nvSpPr>
        <p:spPr>
          <a:xfrm>
            <a:off x="524968" y="2108924"/>
            <a:ext cx="1858468" cy="461665"/>
          </a:xfrm>
          <a:prstGeom prst="rect">
            <a:avLst/>
          </a:prstGeom>
          <a:noFill/>
        </p:spPr>
        <p:txBody>
          <a:bodyPr wrap="square" rtlCol="0">
            <a:spAutoFit/>
          </a:bodyPr>
          <a:lstStyle/>
          <a:p>
            <a:r>
              <a:rPr lang="en-GB" sz="2400" b="1" dirty="0">
                <a:latin typeface="Century Gothic" panose="020B0502020202020204" pitchFamily="34" charset="0"/>
              </a:rPr>
              <a:t>Meth</a:t>
            </a:r>
            <a:r>
              <a:rPr lang="en-GB" sz="2400" b="1" u="sng" dirty="0">
                <a:latin typeface="Century Gothic" panose="020B0502020202020204" pitchFamily="34" charset="0"/>
              </a:rPr>
              <a:t>anol</a:t>
            </a:r>
            <a:endParaRPr lang="en-GB" sz="2400" u="sng" dirty="0">
              <a:latin typeface="Century Gothic" panose="020B0502020202020204" pitchFamily="34" charset="0"/>
            </a:endParaRPr>
          </a:p>
        </p:txBody>
      </p:sp>
      <p:sp>
        <p:nvSpPr>
          <p:cNvPr id="7" name="TextBox 6">
            <a:extLst>
              <a:ext uri="{FF2B5EF4-FFF2-40B4-BE49-F238E27FC236}">
                <a16:creationId xmlns:a16="http://schemas.microsoft.com/office/drawing/2014/main" id="{1A252458-70E7-CC8B-E0F4-F4B9B82B078C}"/>
              </a:ext>
            </a:extLst>
          </p:cNvPr>
          <p:cNvSpPr txBox="1"/>
          <p:nvPr/>
        </p:nvSpPr>
        <p:spPr>
          <a:xfrm>
            <a:off x="790012" y="2592630"/>
            <a:ext cx="1555134" cy="461665"/>
          </a:xfrm>
          <a:prstGeom prst="rect">
            <a:avLst/>
          </a:prstGeom>
          <a:noFill/>
        </p:spPr>
        <p:txBody>
          <a:bodyPr wrap="square" rtlCol="0">
            <a:spAutoFit/>
          </a:bodyPr>
          <a:lstStyle/>
          <a:p>
            <a:r>
              <a:rPr lang="en-GB" sz="2400" b="1" dirty="0">
                <a:latin typeface="Century Gothic" panose="020B0502020202020204" pitchFamily="34" charset="0"/>
              </a:rPr>
              <a:t>CH</a:t>
            </a:r>
            <a:r>
              <a:rPr lang="en-GB" sz="2400" b="1" baseline="-25000" dirty="0">
                <a:latin typeface="Century Gothic" panose="020B0502020202020204" pitchFamily="34" charset="0"/>
              </a:rPr>
              <a:t>3</a:t>
            </a:r>
            <a:r>
              <a:rPr lang="en-GB" sz="2400" b="1" dirty="0">
                <a:latin typeface="Century Gothic" panose="020B0502020202020204" pitchFamily="34" charset="0"/>
              </a:rPr>
              <a:t>OH</a:t>
            </a:r>
            <a:endParaRPr lang="en-GB" sz="2400" baseline="-25000" dirty="0">
              <a:latin typeface="Century Gothic" panose="020B0502020202020204" pitchFamily="34" charset="0"/>
            </a:endParaRPr>
          </a:p>
        </p:txBody>
      </p:sp>
      <p:cxnSp>
        <p:nvCxnSpPr>
          <p:cNvPr id="8" name="Straight Connector 7">
            <a:extLst>
              <a:ext uri="{FF2B5EF4-FFF2-40B4-BE49-F238E27FC236}">
                <a16:creationId xmlns:a16="http://schemas.microsoft.com/office/drawing/2014/main" id="{7DC748F2-C356-32D5-071D-B8937371011E}"/>
              </a:ext>
            </a:extLst>
          </p:cNvPr>
          <p:cNvCxnSpPr/>
          <p:nvPr/>
        </p:nvCxnSpPr>
        <p:spPr>
          <a:xfrm>
            <a:off x="1034242" y="375865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1C5231B-4CAA-820C-3982-AE025D2DF3E7}"/>
              </a:ext>
            </a:extLst>
          </p:cNvPr>
          <p:cNvCxnSpPr/>
          <p:nvPr/>
        </p:nvCxnSpPr>
        <p:spPr>
          <a:xfrm>
            <a:off x="1057908" y="440091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9BB18CF6-D449-4147-8270-6B127956558B}"/>
              </a:ext>
            </a:extLst>
          </p:cNvPr>
          <p:cNvSpPr txBox="1"/>
          <p:nvPr/>
        </p:nvSpPr>
        <p:spPr>
          <a:xfrm>
            <a:off x="851079" y="461862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2" name="TextBox 11">
            <a:extLst>
              <a:ext uri="{FF2B5EF4-FFF2-40B4-BE49-F238E27FC236}">
                <a16:creationId xmlns:a16="http://schemas.microsoft.com/office/drawing/2014/main" id="{56985A44-7370-AE1D-B598-B19026146F35}"/>
              </a:ext>
            </a:extLst>
          </p:cNvPr>
          <p:cNvSpPr txBox="1"/>
          <p:nvPr/>
        </p:nvSpPr>
        <p:spPr>
          <a:xfrm>
            <a:off x="831199" y="396548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3" name="TextBox 12">
            <a:extLst>
              <a:ext uri="{FF2B5EF4-FFF2-40B4-BE49-F238E27FC236}">
                <a16:creationId xmlns:a16="http://schemas.microsoft.com/office/drawing/2014/main" id="{451279B2-5159-A0D0-161A-F1D4422DB06A}"/>
              </a:ext>
            </a:extLst>
          </p:cNvPr>
          <p:cNvSpPr txBox="1"/>
          <p:nvPr/>
        </p:nvSpPr>
        <p:spPr>
          <a:xfrm>
            <a:off x="881840" y="331234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4" name="Straight Connector 13">
            <a:extLst>
              <a:ext uri="{FF2B5EF4-FFF2-40B4-BE49-F238E27FC236}">
                <a16:creationId xmlns:a16="http://schemas.microsoft.com/office/drawing/2014/main" id="{24FBF913-5869-80C1-1F31-1FF9CA487434}"/>
              </a:ext>
            </a:extLst>
          </p:cNvPr>
          <p:cNvCxnSpPr>
            <a:cxnSpLocks/>
          </p:cNvCxnSpPr>
          <p:nvPr/>
        </p:nvCxnSpPr>
        <p:spPr>
          <a:xfrm flipH="1">
            <a:off x="1187106" y="419108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F692B5D0-8789-3B24-88EE-7EF80D34B33B}"/>
              </a:ext>
            </a:extLst>
          </p:cNvPr>
          <p:cNvSpPr txBox="1"/>
          <p:nvPr/>
        </p:nvSpPr>
        <p:spPr>
          <a:xfrm>
            <a:off x="216950" y="39353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0" name="Straight Connector 19">
            <a:extLst>
              <a:ext uri="{FF2B5EF4-FFF2-40B4-BE49-F238E27FC236}">
                <a16:creationId xmlns:a16="http://schemas.microsoft.com/office/drawing/2014/main" id="{617BEFE8-43EE-F3E9-52ED-958FD7867059}"/>
              </a:ext>
            </a:extLst>
          </p:cNvPr>
          <p:cNvCxnSpPr>
            <a:cxnSpLocks/>
          </p:cNvCxnSpPr>
          <p:nvPr/>
        </p:nvCxnSpPr>
        <p:spPr>
          <a:xfrm flipH="1">
            <a:off x="575007" y="419358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2D2EC7-B0A9-17AF-282B-AB9064C3E519}"/>
              </a:ext>
            </a:extLst>
          </p:cNvPr>
          <p:cNvSpPr txBox="1"/>
          <p:nvPr/>
        </p:nvSpPr>
        <p:spPr>
          <a:xfrm>
            <a:off x="1433652" y="3952789"/>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2" name="TextBox 21">
            <a:extLst>
              <a:ext uri="{FF2B5EF4-FFF2-40B4-BE49-F238E27FC236}">
                <a16:creationId xmlns:a16="http://schemas.microsoft.com/office/drawing/2014/main" id="{E64E3695-C6DB-4E68-83F3-880498733ED5}"/>
              </a:ext>
            </a:extLst>
          </p:cNvPr>
          <p:cNvSpPr txBox="1"/>
          <p:nvPr/>
        </p:nvSpPr>
        <p:spPr>
          <a:xfrm>
            <a:off x="2033259" y="396777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3" name="Straight Connector 22">
            <a:extLst>
              <a:ext uri="{FF2B5EF4-FFF2-40B4-BE49-F238E27FC236}">
                <a16:creationId xmlns:a16="http://schemas.microsoft.com/office/drawing/2014/main" id="{D6F103B3-2E79-E68F-DA9E-7E6A65AC9C31}"/>
              </a:ext>
            </a:extLst>
          </p:cNvPr>
          <p:cNvCxnSpPr>
            <a:cxnSpLocks/>
          </p:cNvCxnSpPr>
          <p:nvPr/>
        </p:nvCxnSpPr>
        <p:spPr>
          <a:xfrm flipH="1">
            <a:off x="1804201" y="419358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5B6DFDF-A167-206F-2EEE-C81E7809EB9F}"/>
              </a:ext>
            </a:extLst>
          </p:cNvPr>
          <p:cNvSpPr txBox="1"/>
          <p:nvPr/>
        </p:nvSpPr>
        <p:spPr>
          <a:xfrm>
            <a:off x="2966084" y="3914262"/>
            <a:ext cx="155513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5</a:t>
            </a:r>
            <a:r>
              <a:rPr lang="en-GB" sz="2400" b="1" dirty="0">
                <a:latin typeface="Century Gothic" panose="020B0502020202020204" pitchFamily="34" charset="0"/>
              </a:rPr>
              <a:t>OH</a:t>
            </a:r>
            <a:endParaRPr lang="en-GB" sz="2400" baseline="-25000" dirty="0">
              <a:latin typeface="Century Gothic" panose="020B0502020202020204" pitchFamily="34" charset="0"/>
            </a:endParaRPr>
          </a:p>
        </p:txBody>
      </p:sp>
      <p:sp>
        <p:nvSpPr>
          <p:cNvPr id="25" name="TextBox 24">
            <a:extLst>
              <a:ext uri="{FF2B5EF4-FFF2-40B4-BE49-F238E27FC236}">
                <a16:creationId xmlns:a16="http://schemas.microsoft.com/office/drawing/2014/main" id="{21C0C91F-82F8-AED3-E6E0-F4E1E9C8DA73}"/>
              </a:ext>
            </a:extLst>
          </p:cNvPr>
          <p:cNvSpPr txBox="1"/>
          <p:nvPr/>
        </p:nvSpPr>
        <p:spPr>
          <a:xfrm>
            <a:off x="2303081" y="518198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6" name="Straight Connector 25">
            <a:extLst>
              <a:ext uri="{FF2B5EF4-FFF2-40B4-BE49-F238E27FC236}">
                <a16:creationId xmlns:a16="http://schemas.microsoft.com/office/drawing/2014/main" id="{ADC3725A-F352-8F2A-E3FB-05D0162C079E}"/>
              </a:ext>
            </a:extLst>
          </p:cNvPr>
          <p:cNvCxnSpPr>
            <a:cxnSpLocks/>
          </p:cNvCxnSpPr>
          <p:nvPr/>
        </p:nvCxnSpPr>
        <p:spPr>
          <a:xfrm flipH="1">
            <a:off x="2661138" y="544026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59BD25-C382-F2B2-91CC-0E0132CBDEC2}"/>
              </a:ext>
            </a:extLst>
          </p:cNvPr>
          <p:cNvCxnSpPr>
            <a:cxnSpLocks/>
          </p:cNvCxnSpPr>
          <p:nvPr/>
        </p:nvCxnSpPr>
        <p:spPr>
          <a:xfrm flipH="1">
            <a:off x="3962785" y="542277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F82A99C-2418-CC1A-639B-5D58D3CC85D0}"/>
              </a:ext>
            </a:extLst>
          </p:cNvPr>
          <p:cNvSpPr txBox="1"/>
          <p:nvPr/>
        </p:nvSpPr>
        <p:spPr>
          <a:xfrm>
            <a:off x="4209331" y="518448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9" name="TextBox 28">
            <a:extLst>
              <a:ext uri="{FF2B5EF4-FFF2-40B4-BE49-F238E27FC236}">
                <a16:creationId xmlns:a16="http://schemas.microsoft.com/office/drawing/2014/main" id="{596C00EC-7334-D212-1C3E-3382C65E7DD1}"/>
              </a:ext>
            </a:extLst>
          </p:cNvPr>
          <p:cNvSpPr txBox="1"/>
          <p:nvPr/>
        </p:nvSpPr>
        <p:spPr>
          <a:xfrm>
            <a:off x="4808938" y="519947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0" name="Straight Connector 29">
            <a:extLst>
              <a:ext uri="{FF2B5EF4-FFF2-40B4-BE49-F238E27FC236}">
                <a16:creationId xmlns:a16="http://schemas.microsoft.com/office/drawing/2014/main" id="{7312D7B1-302D-4987-9BDE-A783D20CD6EF}"/>
              </a:ext>
            </a:extLst>
          </p:cNvPr>
          <p:cNvCxnSpPr>
            <a:cxnSpLocks/>
          </p:cNvCxnSpPr>
          <p:nvPr/>
        </p:nvCxnSpPr>
        <p:spPr>
          <a:xfrm flipH="1">
            <a:off x="4579880" y="542527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731B330-1E03-5A40-B74C-641B2534D43C}"/>
              </a:ext>
            </a:extLst>
          </p:cNvPr>
          <p:cNvSpPr txBox="1"/>
          <p:nvPr/>
        </p:nvSpPr>
        <p:spPr>
          <a:xfrm>
            <a:off x="4806438" y="393779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3" name="Straight Connector 32">
            <a:extLst>
              <a:ext uri="{FF2B5EF4-FFF2-40B4-BE49-F238E27FC236}">
                <a16:creationId xmlns:a16="http://schemas.microsoft.com/office/drawing/2014/main" id="{E9EA3E3D-5279-C4B9-4F9E-E71FC4F3342E}"/>
              </a:ext>
            </a:extLst>
          </p:cNvPr>
          <p:cNvCxnSpPr>
            <a:cxnSpLocks/>
          </p:cNvCxnSpPr>
          <p:nvPr/>
        </p:nvCxnSpPr>
        <p:spPr>
          <a:xfrm flipH="1">
            <a:off x="5164495" y="419608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0D020CC-7915-9FE3-7196-FAE94F0F80BE}"/>
              </a:ext>
            </a:extLst>
          </p:cNvPr>
          <p:cNvCxnSpPr/>
          <p:nvPr/>
        </p:nvCxnSpPr>
        <p:spPr>
          <a:xfrm>
            <a:off x="6287411" y="437440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D5D5B30-56E2-1315-6A99-F9BD9F6B8A4D}"/>
              </a:ext>
            </a:extLst>
          </p:cNvPr>
          <p:cNvSpPr txBox="1"/>
          <p:nvPr/>
        </p:nvSpPr>
        <p:spPr>
          <a:xfrm>
            <a:off x="6110562" y="462210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7" name="TextBox 36">
            <a:extLst>
              <a:ext uri="{FF2B5EF4-FFF2-40B4-BE49-F238E27FC236}">
                <a16:creationId xmlns:a16="http://schemas.microsoft.com/office/drawing/2014/main" id="{DC2142AD-4969-E576-B992-BDAF8FB86E18}"/>
              </a:ext>
            </a:extLst>
          </p:cNvPr>
          <p:cNvSpPr txBox="1"/>
          <p:nvPr/>
        </p:nvSpPr>
        <p:spPr>
          <a:xfrm>
            <a:off x="7359764" y="3972776"/>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38" name="TextBox 37">
            <a:extLst>
              <a:ext uri="{FF2B5EF4-FFF2-40B4-BE49-F238E27FC236}">
                <a16:creationId xmlns:a16="http://schemas.microsoft.com/office/drawing/2014/main" id="{AAFE59A4-BD00-E7DD-0D1E-601C18453F03}"/>
              </a:ext>
            </a:extLst>
          </p:cNvPr>
          <p:cNvSpPr txBox="1"/>
          <p:nvPr/>
        </p:nvSpPr>
        <p:spPr>
          <a:xfrm>
            <a:off x="7959371" y="398776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9" name="Straight Connector 38">
            <a:extLst>
              <a:ext uri="{FF2B5EF4-FFF2-40B4-BE49-F238E27FC236}">
                <a16:creationId xmlns:a16="http://schemas.microsoft.com/office/drawing/2014/main" id="{4885C014-92A0-F2F2-F8C7-AF325DACC5F1}"/>
              </a:ext>
            </a:extLst>
          </p:cNvPr>
          <p:cNvCxnSpPr>
            <a:cxnSpLocks/>
          </p:cNvCxnSpPr>
          <p:nvPr/>
        </p:nvCxnSpPr>
        <p:spPr>
          <a:xfrm flipH="1">
            <a:off x="7730313" y="421357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50629E5-25FA-326C-0A37-CD2EF1C3A28B}"/>
              </a:ext>
            </a:extLst>
          </p:cNvPr>
          <p:cNvSpPr txBox="1"/>
          <p:nvPr/>
        </p:nvSpPr>
        <p:spPr>
          <a:xfrm>
            <a:off x="5651822" y="2747528"/>
            <a:ext cx="155513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3</a:t>
            </a:r>
            <a:r>
              <a:rPr lang="en-GB" sz="2400" b="1" dirty="0">
                <a:latin typeface="Century Gothic" panose="020B0502020202020204" pitchFamily="34" charset="0"/>
              </a:rPr>
              <a:t>H</a:t>
            </a:r>
            <a:r>
              <a:rPr lang="en-GB" sz="2400" b="1" baseline="-25000" dirty="0">
                <a:latin typeface="Century Gothic" panose="020B0502020202020204" pitchFamily="34" charset="0"/>
              </a:rPr>
              <a:t>7</a:t>
            </a:r>
            <a:r>
              <a:rPr lang="en-GB" sz="2400" b="1" dirty="0">
                <a:latin typeface="Century Gothic" panose="020B0502020202020204" pitchFamily="34" charset="0"/>
              </a:rPr>
              <a:t>OH</a:t>
            </a:r>
            <a:endParaRPr lang="en-GB" sz="2400" baseline="-25000" dirty="0">
              <a:latin typeface="Century Gothic" panose="020B0502020202020204" pitchFamily="34" charset="0"/>
            </a:endParaRPr>
          </a:p>
        </p:txBody>
      </p:sp>
      <p:sp>
        <p:nvSpPr>
          <p:cNvPr id="41" name="TextBox 40">
            <a:extLst>
              <a:ext uri="{FF2B5EF4-FFF2-40B4-BE49-F238E27FC236}">
                <a16:creationId xmlns:a16="http://schemas.microsoft.com/office/drawing/2014/main" id="{92DA29FA-7072-AEE8-CF00-FC69DE54DF04}"/>
              </a:ext>
            </a:extLst>
          </p:cNvPr>
          <p:cNvSpPr txBox="1"/>
          <p:nvPr/>
        </p:nvSpPr>
        <p:spPr>
          <a:xfrm>
            <a:off x="8964647" y="4381455"/>
            <a:ext cx="155513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4</a:t>
            </a:r>
            <a:r>
              <a:rPr lang="en-GB" sz="2400" b="1" dirty="0">
                <a:latin typeface="Century Gothic" panose="020B0502020202020204" pitchFamily="34" charset="0"/>
              </a:rPr>
              <a:t>H</a:t>
            </a:r>
            <a:r>
              <a:rPr lang="en-GB" sz="2400" b="1" baseline="-25000" dirty="0">
                <a:latin typeface="Century Gothic" panose="020B0502020202020204" pitchFamily="34" charset="0"/>
              </a:rPr>
              <a:t>9</a:t>
            </a:r>
            <a:r>
              <a:rPr lang="en-GB" sz="2400" b="1" dirty="0">
                <a:latin typeface="Century Gothic" panose="020B0502020202020204" pitchFamily="34" charset="0"/>
              </a:rPr>
              <a:t>OH</a:t>
            </a:r>
            <a:endParaRPr lang="en-GB" sz="2400" baseline="-25000" dirty="0">
              <a:latin typeface="Century Gothic" panose="020B0502020202020204" pitchFamily="34" charset="0"/>
            </a:endParaRPr>
          </a:p>
        </p:txBody>
      </p:sp>
      <p:sp>
        <p:nvSpPr>
          <p:cNvPr id="42" name="TextBox 41">
            <a:extLst>
              <a:ext uri="{FF2B5EF4-FFF2-40B4-BE49-F238E27FC236}">
                <a16:creationId xmlns:a16="http://schemas.microsoft.com/office/drawing/2014/main" id="{66893EF0-FB19-F2EC-9782-DBA0506A9329}"/>
              </a:ext>
            </a:extLst>
          </p:cNvPr>
          <p:cNvSpPr txBox="1"/>
          <p:nvPr/>
        </p:nvSpPr>
        <p:spPr>
          <a:xfrm>
            <a:off x="7327285" y="562676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3" name="Straight Connector 42">
            <a:extLst>
              <a:ext uri="{FF2B5EF4-FFF2-40B4-BE49-F238E27FC236}">
                <a16:creationId xmlns:a16="http://schemas.microsoft.com/office/drawing/2014/main" id="{DE6055DB-6A58-4E9C-04B5-39747F31F1B2}"/>
              </a:ext>
            </a:extLst>
          </p:cNvPr>
          <p:cNvCxnSpPr>
            <a:cxnSpLocks/>
          </p:cNvCxnSpPr>
          <p:nvPr/>
        </p:nvCxnSpPr>
        <p:spPr>
          <a:xfrm flipH="1">
            <a:off x="7685342" y="588504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C0FEB98-EB9E-FCF6-D987-82DBFC574310}"/>
              </a:ext>
            </a:extLst>
          </p:cNvPr>
          <p:cNvCxnSpPr/>
          <p:nvPr/>
        </p:nvCxnSpPr>
        <p:spPr>
          <a:xfrm>
            <a:off x="8812494" y="605457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03769D7-7CA3-981F-5F5E-CDD36E561962}"/>
              </a:ext>
            </a:extLst>
          </p:cNvPr>
          <p:cNvSpPr txBox="1"/>
          <p:nvPr/>
        </p:nvSpPr>
        <p:spPr>
          <a:xfrm flipH="1">
            <a:off x="8636830" y="6302265"/>
            <a:ext cx="44970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48" name="TextBox 47">
            <a:extLst>
              <a:ext uri="{FF2B5EF4-FFF2-40B4-BE49-F238E27FC236}">
                <a16:creationId xmlns:a16="http://schemas.microsoft.com/office/drawing/2014/main" id="{3564C057-5B19-D695-4E4F-26F7C2C4A044}"/>
              </a:ext>
            </a:extLst>
          </p:cNvPr>
          <p:cNvSpPr txBox="1"/>
          <p:nvPr/>
        </p:nvSpPr>
        <p:spPr>
          <a:xfrm>
            <a:off x="10510196" y="5676729"/>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49" name="TextBox 48">
            <a:extLst>
              <a:ext uri="{FF2B5EF4-FFF2-40B4-BE49-F238E27FC236}">
                <a16:creationId xmlns:a16="http://schemas.microsoft.com/office/drawing/2014/main" id="{D7F22BB1-1D91-9BB9-6BE2-47D192667F9D}"/>
              </a:ext>
            </a:extLst>
          </p:cNvPr>
          <p:cNvSpPr txBox="1"/>
          <p:nvPr/>
        </p:nvSpPr>
        <p:spPr>
          <a:xfrm>
            <a:off x="11109803" y="569171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0" name="Straight Connector 49">
            <a:extLst>
              <a:ext uri="{FF2B5EF4-FFF2-40B4-BE49-F238E27FC236}">
                <a16:creationId xmlns:a16="http://schemas.microsoft.com/office/drawing/2014/main" id="{2F02A8ED-A8D8-DBC3-31CC-FA1A57BB4D01}"/>
              </a:ext>
            </a:extLst>
          </p:cNvPr>
          <p:cNvCxnSpPr>
            <a:cxnSpLocks/>
          </p:cNvCxnSpPr>
          <p:nvPr/>
        </p:nvCxnSpPr>
        <p:spPr>
          <a:xfrm flipH="1">
            <a:off x="10880745" y="591752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63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9"/>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5"/>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0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8"/>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9"/>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10"/>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11"/>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12"/>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14"/>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33"/>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3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3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7"/>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38"/>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39"/>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40"/>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grpId="0" nodeType="clickEffect">
                                  <p:stCondLst>
                                    <p:cond delay="0"/>
                                  </p:stCondLst>
                                  <p:childTnLst>
                                    <p:set>
                                      <p:cBhvr>
                                        <p:cTn id="142" dur="1" fill="hold">
                                          <p:stCondLst>
                                            <p:cond delay="0"/>
                                          </p:stCondLst>
                                        </p:cTn>
                                        <p:tgtEl>
                                          <p:spTgt spid="117"/>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nodeType="clickEffect">
                                  <p:stCondLst>
                                    <p:cond delay="0"/>
                                  </p:stCondLst>
                                  <p:childTnLst>
                                    <p:set>
                                      <p:cBhvr>
                                        <p:cTn id="146" dur="1" fill="hold">
                                          <p:stCondLst>
                                            <p:cond delay="0"/>
                                          </p:stCondLst>
                                        </p:cTn>
                                        <p:tgtEl>
                                          <p:spTgt spid="119"/>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2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21"/>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22"/>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23"/>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24"/>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25"/>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26"/>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27"/>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2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30"/>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31"/>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32"/>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133"/>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34"/>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35"/>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137"/>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38"/>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3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40"/>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41"/>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142"/>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42"/>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43"/>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44"/>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47"/>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48"/>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49"/>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50"/>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89" grpId="0"/>
      <p:bldP spid="90" grpId="0"/>
      <p:bldP spid="91" grpId="0"/>
      <p:bldP spid="95" grpId="0"/>
      <p:bldP spid="96" grpId="0"/>
      <p:bldP spid="97" grpId="0"/>
      <p:bldP spid="4" grpId="0"/>
      <p:bldP spid="53" grpId="0"/>
      <p:bldP spid="85" grpId="0"/>
      <p:bldP spid="99" grpId="0"/>
      <p:bldP spid="104" grpId="0"/>
      <p:bldP spid="105" grpId="0"/>
      <p:bldP spid="109" grpId="0"/>
      <p:bldP spid="110" grpId="0"/>
      <p:bldP spid="111" grpId="0"/>
      <p:bldP spid="117" grpId="0"/>
      <p:bldP spid="121" grpId="0"/>
      <p:bldP spid="122" grpId="0"/>
      <p:bldP spid="123" grpId="0"/>
      <p:bldP spid="126" grpId="0"/>
      <p:bldP spid="127" grpId="0"/>
      <p:bldP spid="131" grpId="0"/>
      <p:bldP spid="132" grpId="0"/>
      <p:bldP spid="133" grpId="0"/>
      <p:bldP spid="139" grpId="0"/>
      <p:bldP spid="140" grpId="0"/>
      <p:bldP spid="141" grpId="0"/>
      <p:bldP spid="5" grpId="0"/>
      <p:bldP spid="7" grpId="0"/>
      <p:bldP spid="10" grpId="0"/>
      <p:bldP spid="12" grpId="0"/>
      <p:bldP spid="13" grpId="0"/>
      <p:bldP spid="19" grpId="0"/>
      <p:bldP spid="21" grpId="0"/>
      <p:bldP spid="22" grpId="0"/>
      <p:bldP spid="24" grpId="0"/>
      <p:bldP spid="25" grpId="0"/>
      <p:bldP spid="28" grpId="0"/>
      <p:bldP spid="29" grpId="0"/>
      <p:bldP spid="32" grpId="0"/>
      <p:bldP spid="35" grpId="0"/>
      <p:bldP spid="37" grpId="0"/>
      <p:bldP spid="38" grpId="0"/>
      <p:bldP spid="40" grpId="0"/>
      <p:bldP spid="41" grpId="0"/>
      <p:bldP spid="42" grpId="0"/>
      <p:bldP spid="47" grpId="0"/>
      <p:bldP spid="48" grpId="0"/>
      <p:bldP spid="4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A0D4B-0E1C-5818-A102-EE2AC7A27C70}"/>
              </a:ext>
            </a:extLst>
          </p:cNvPr>
          <p:cNvSpPr>
            <a:spLocks noGrp="1"/>
          </p:cNvSpPr>
          <p:nvPr>
            <p:ph type="title"/>
          </p:nvPr>
        </p:nvSpPr>
        <p:spPr/>
        <p:txBody>
          <a:bodyPr/>
          <a:lstStyle/>
          <a:p>
            <a:r>
              <a:rPr lang="en-GB" dirty="0">
                <a:latin typeface="Century Gothic" panose="020B0502020202020204" pitchFamily="34" charset="0"/>
              </a:rPr>
              <a:t>Uses of Alcohols</a:t>
            </a:r>
          </a:p>
        </p:txBody>
      </p:sp>
      <p:sp>
        <p:nvSpPr>
          <p:cNvPr id="3" name="TextBox 2">
            <a:extLst>
              <a:ext uri="{FF2B5EF4-FFF2-40B4-BE49-F238E27FC236}">
                <a16:creationId xmlns:a16="http://schemas.microsoft.com/office/drawing/2014/main" id="{DF9038DD-5C0C-5292-41A0-894215643260}"/>
              </a:ext>
            </a:extLst>
          </p:cNvPr>
          <p:cNvSpPr txBox="1"/>
          <p:nvPr/>
        </p:nvSpPr>
        <p:spPr>
          <a:xfrm>
            <a:off x="445943" y="953945"/>
            <a:ext cx="11067770" cy="461665"/>
          </a:xfrm>
          <a:prstGeom prst="rect">
            <a:avLst/>
          </a:prstGeom>
          <a:noFill/>
        </p:spPr>
        <p:txBody>
          <a:bodyPr wrap="square" rtlCol="0">
            <a:spAutoFit/>
          </a:bodyPr>
          <a:lstStyle/>
          <a:p>
            <a:r>
              <a:rPr lang="en-GB" sz="2400" dirty="0">
                <a:latin typeface="Century Gothic" panose="020B0502020202020204" pitchFamily="34" charset="0"/>
              </a:rPr>
              <a:t>The </a:t>
            </a:r>
            <a:r>
              <a:rPr lang="en-GB" sz="2400" b="1" dirty="0">
                <a:latin typeface="Century Gothic" panose="020B0502020202020204" pitchFamily="34" charset="0"/>
              </a:rPr>
              <a:t>alcohols</a:t>
            </a:r>
            <a:r>
              <a:rPr lang="en-GB" sz="2400" dirty="0">
                <a:latin typeface="Century Gothic" panose="020B0502020202020204" pitchFamily="34" charset="0"/>
              </a:rPr>
              <a:t> have a number of different uses.</a:t>
            </a:r>
            <a:endParaRPr lang="en-GB" sz="2400" b="1" dirty="0">
              <a:latin typeface="Century Gothic" panose="020B0502020202020204" pitchFamily="34" charset="0"/>
            </a:endParaRPr>
          </a:p>
        </p:txBody>
      </p:sp>
      <p:sp>
        <p:nvSpPr>
          <p:cNvPr id="4" name="TextBox 3">
            <a:extLst>
              <a:ext uri="{FF2B5EF4-FFF2-40B4-BE49-F238E27FC236}">
                <a16:creationId xmlns:a16="http://schemas.microsoft.com/office/drawing/2014/main" id="{8CB126A5-7D2F-28BA-0031-3860F7F8C27D}"/>
              </a:ext>
            </a:extLst>
          </p:cNvPr>
          <p:cNvSpPr txBox="1"/>
          <p:nvPr/>
        </p:nvSpPr>
        <p:spPr>
          <a:xfrm>
            <a:off x="448441" y="1675971"/>
            <a:ext cx="11067770" cy="461665"/>
          </a:xfrm>
          <a:prstGeom prst="rect">
            <a:avLst/>
          </a:prstGeom>
          <a:noFill/>
        </p:spPr>
        <p:txBody>
          <a:bodyPr wrap="square" rtlCol="0">
            <a:spAutoFit/>
          </a:bodyPr>
          <a:lstStyle/>
          <a:p>
            <a:r>
              <a:rPr lang="en-GB" sz="2400" b="1" dirty="0">
                <a:latin typeface="Century Gothic" panose="020B0502020202020204" pitchFamily="34" charset="0"/>
              </a:rPr>
              <a:t>Methanol</a:t>
            </a:r>
            <a:r>
              <a:rPr lang="en-GB" sz="2400" dirty="0">
                <a:latin typeface="Century Gothic" panose="020B0502020202020204" pitchFamily="34" charset="0"/>
              </a:rPr>
              <a:t> is used as a </a:t>
            </a:r>
            <a:r>
              <a:rPr lang="en-GB" sz="2400" b="1" dirty="0">
                <a:latin typeface="Century Gothic" panose="020B0502020202020204" pitchFamily="34" charset="0"/>
              </a:rPr>
              <a:t>chemical feedstock</a:t>
            </a:r>
            <a:r>
              <a:rPr lang="en-GB" sz="2400" dirty="0">
                <a:latin typeface="Century Gothic" panose="020B0502020202020204" pitchFamily="34" charset="0"/>
              </a:rPr>
              <a:t>. </a:t>
            </a:r>
            <a:endParaRPr lang="en-GB" sz="2400" b="1" dirty="0">
              <a:latin typeface="Century Gothic" panose="020B0502020202020204" pitchFamily="34" charset="0"/>
            </a:endParaRPr>
          </a:p>
        </p:txBody>
      </p:sp>
      <p:sp>
        <p:nvSpPr>
          <p:cNvPr id="5" name="TextBox 4">
            <a:extLst>
              <a:ext uri="{FF2B5EF4-FFF2-40B4-BE49-F238E27FC236}">
                <a16:creationId xmlns:a16="http://schemas.microsoft.com/office/drawing/2014/main" id="{547350A6-9CD5-C11B-6665-39323804DC9B}"/>
              </a:ext>
            </a:extLst>
          </p:cNvPr>
          <p:cNvSpPr txBox="1"/>
          <p:nvPr/>
        </p:nvSpPr>
        <p:spPr>
          <a:xfrm>
            <a:off x="465929" y="2368016"/>
            <a:ext cx="7059133" cy="830997"/>
          </a:xfrm>
          <a:prstGeom prst="rect">
            <a:avLst/>
          </a:prstGeom>
          <a:noFill/>
        </p:spPr>
        <p:txBody>
          <a:bodyPr wrap="square" rtlCol="0">
            <a:spAutoFit/>
          </a:bodyPr>
          <a:lstStyle/>
          <a:p>
            <a:r>
              <a:rPr lang="en-GB" sz="2400" b="1" dirty="0">
                <a:latin typeface="Century Gothic" panose="020B0502020202020204" pitchFamily="34" charset="0"/>
              </a:rPr>
              <a:t>Ethanol</a:t>
            </a:r>
            <a:r>
              <a:rPr lang="en-GB" sz="2400" dirty="0">
                <a:latin typeface="Century Gothic" panose="020B0502020202020204" pitchFamily="34" charset="0"/>
              </a:rPr>
              <a:t> is used in alcoholic drinks, as a fuel or a solvent. </a:t>
            </a:r>
            <a:endParaRPr lang="en-GB" sz="2400" b="1" dirty="0">
              <a:latin typeface="Century Gothic" panose="020B0502020202020204" pitchFamily="34" charset="0"/>
            </a:endParaRPr>
          </a:p>
        </p:txBody>
      </p:sp>
      <p:sp>
        <p:nvSpPr>
          <p:cNvPr id="6" name="TextBox 5">
            <a:extLst>
              <a:ext uri="{FF2B5EF4-FFF2-40B4-BE49-F238E27FC236}">
                <a16:creationId xmlns:a16="http://schemas.microsoft.com/office/drawing/2014/main" id="{F2721F11-3436-37AC-F21F-A7E8EF267823}"/>
              </a:ext>
            </a:extLst>
          </p:cNvPr>
          <p:cNvSpPr txBox="1"/>
          <p:nvPr/>
        </p:nvSpPr>
        <p:spPr>
          <a:xfrm>
            <a:off x="438448" y="3404835"/>
            <a:ext cx="6097264" cy="830997"/>
          </a:xfrm>
          <a:prstGeom prst="rect">
            <a:avLst/>
          </a:prstGeom>
          <a:noFill/>
        </p:spPr>
        <p:txBody>
          <a:bodyPr wrap="square" rtlCol="0">
            <a:spAutoFit/>
          </a:bodyPr>
          <a:lstStyle/>
          <a:p>
            <a:r>
              <a:rPr lang="en-GB" sz="2400" b="1" dirty="0">
                <a:latin typeface="Century Gothic" panose="020B0502020202020204" pitchFamily="34" charset="0"/>
              </a:rPr>
              <a:t>Propanol</a:t>
            </a:r>
            <a:r>
              <a:rPr lang="en-GB" sz="2400" dirty="0">
                <a:latin typeface="Century Gothic" panose="020B0502020202020204" pitchFamily="34" charset="0"/>
              </a:rPr>
              <a:t> and </a:t>
            </a:r>
            <a:r>
              <a:rPr lang="en-GB" sz="2400" b="1" dirty="0">
                <a:latin typeface="Century Gothic" panose="020B0502020202020204" pitchFamily="34" charset="0"/>
              </a:rPr>
              <a:t>butanol </a:t>
            </a:r>
            <a:r>
              <a:rPr lang="en-GB" sz="2400" dirty="0">
                <a:latin typeface="Century Gothic" panose="020B0502020202020204" pitchFamily="34" charset="0"/>
              </a:rPr>
              <a:t>are used as fuels or solvents. </a:t>
            </a:r>
            <a:endParaRPr lang="en-GB" sz="2400" b="1" dirty="0">
              <a:latin typeface="Century Gothic" panose="020B0502020202020204" pitchFamily="34" charset="0"/>
            </a:endParaRPr>
          </a:p>
        </p:txBody>
      </p:sp>
      <p:pic>
        <p:nvPicPr>
          <p:cNvPr id="1028" name="Picture 4" descr="Bottles, Alcohol, Drinks, Bar, Liquor">
            <a:extLst>
              <a:ext uri="{FF2B5EF4-FFF2-40B4-BE49-F238E27FC236}">
                <a16:creationId xmlns:a16="http://schemas.microsoft.com/office/drawing/2014/main" id="{7EDC4D92-9D6F-A126-750A-B837A2F84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0368" y="2343198"/>
            <a:ext cx="3198824" cy="213254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702F41-C200-2C86-6976-49D5252C5275}"/>
              </a:ext>
            </a:extLst>
          </p:cNvPr>
          <p:cNvSpPr txBox="1"/>
          <p:nvPr/>
        </p:nvSpPr>
        <p:spPr>
          <a:xfrm>
            <a:off x="410966" y="4621537"/>
            <a:ext cx="6097264" cy="830997"/>
          </a:xfrm>
          <a:prstGeom prst="rect">
            <a:avLst/>
          </a:prstGeom>
          <a:noFill/>
        </p:spPr>
        <p:txBody>
          <a:bodyPr wrap="square" rtlCol="0">
            <a:spAutoFit/>
          </a:bodyPr>
          <a:lstStyle/>
          <a:p>
            <a:r>
              <a:rPr lang="en-GB" sz="2400" dirty="0">
                <a:latin typeface="Century Gothic" panose="020B0502020202020204" pitchFamily="34" charset="0"/>
              </a:rPr>
              <a:t>Methanol and ethanol are highly </a:t>
            </a:r>
            <a:r>
              <a:rPr lang="en-GB" sz="2400" b="1" dirty="0">
                <a:latin typeface="Century Gothic" panose="020B0502020202020204" pitchFamily="34" charset="0"/>
              </a:rPr>
              <a:t>soluble</a:t>
            </a:r>
            <a:r>
              <a:rPr lang="en-GB" sz="2400" dirty="0">
                <a:latin typeface="Century Gothic" panose="020B0502020202020204" pitchFamily="34" charset="0"/>
              </a:rPr>
              <a:t> in water.</a:t>
            </a:r>
          </a:p>
        </p:txBody>
      </p:sp>
      <p:sp>
        <p:nvSpPr>
          <p:cNvPr id="10" name="TextBox 9">
            <a:extLst>
              <a:ext uri="{FF2B5EF4-FFF2-40B4-BE49-F238E27FC236}">
                <a16:creationId xmlns:a16="http://schemas.microsoft.com/office/drawing/2014/main" id="{4204A096-5EFD-2ABF-9C4C-417871DED113}"/>
              </a:ext>
            </a:extLst>
          </p:cNvPr>
          <p:cNvSpPr txBox="1"/>
          <p:nvPr/>
        </p:nvSpPr>
        <p:spPr>
          <a:xfrm>
            <a:off x="443445" y="5583406"/>
            <a:ext cx="6097264" cy="830997"/>
          </a:xfrm>
          <a:prstGeom prst="rect">
            <a:avLst/>
          </a:prstGeom>
          <a:noFill/>
        </p:spPr>
        <p:txBody>
          <a:bodyPr wrap="square" rtlCol="0">
            <a:spAutoFit/>
          </a:bodyPr>
          <a:lstStyle/>
          <a:p>
            <a:r>
              <a:rPr lang="en-GB" sz="2400" b="1" dirty="0">
                <a:latin typeface="Century Gothic" panose="020B0502020202020204" pitchFamily="34" charset="0"/>
              </a:rPr>
              <a:t>Solubility decreases </a:t>
            </a:r>
            <a:r>
              <a:rPr lang="en-GB" sz="2400" dirty="0">
                <a:latin typeface="Century Gothic" panose="020B0502020202020204" pitchFamily="34" charset="0"/>
              </a:rPr>
              <a:t>as the </a:t>
            </a:r>
            <a:r>
              <a:rPr lang="en-GB" sz="2400" b="1" dirty="0">
                <a:latin typeface="Century Gothic" panose="020B0502020202020204" pitchFamily="34" charset="0"/>
              </a:rPr>
              <a:t>length</a:t>
            </a:r>
            <a:r>
              <a:rPr lang="en-GB" sz="2400" dirty="0">
                <a:latin typeface="Century Gothic" panose="020B0502020202020204" pitchFamily="34" charset="0"/>
              </a:rPr>
              <a:t> of an alcohol </a:t>
            </a:r>
            <a:r>
              <a:rPr lang="en-GB" sz="2400" b="1" dirty="0">
                <a:latin typeface="Century Gothic" panose="020B0502020202020204" pitchFamily="34" charset="0"/>
              </a:rPr>
              <a:t>chain increases</a:t>
            </a:r>
            <a:r>
              <a:rPr lang="en-GB" sz="2400" dirty="0">
                <a:latin typeface="Century Gothic" panose="020B0502020202020204" pitchFamily="34" charset="0"/>
              </a:rPr>
              <a:t>. </a:t>
            </a:r>
          </a:p>
        </p:txBody>
      </p:sp>
    </p:spTree>
    <p:extLst>
      <p:ext uri="{BB962C8B-B14F-4D97-AF65-F5344CB8AC3E}">
        <p14:creationId xmlns:p14="http://schemas.microsoft.com/office/powerpoint/2010/main" val="35784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9" grpId="0"/>
      <p:bldP spid="10"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9" ma:contentTypeDescription="Create a new document." ma:contentTypeScope="" ma:versionID="29b8f8dffeb68ff5440990d5c8557abd">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5ff88033e354b917f42c06f34d5c8380"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F14CD-FE4E-4B91-BA7F-219603BF8673}">
  <ds:schemaRefs>
    <ds:schemaRef ds:uri="http://schemas.microsoft.com/office/2006/documentManagement/types"/>
    <ds:schemaRef ds:uri="http://www.w3.org/XML/1998/namespace"/>
    <ds:schemaRef ds:uri="http://schemas.openxmlformats.org/package/2006/metadata/core-properties"/>
    <ds:schemaRef ds:uri="http://purl.org/dc/dcmitype/"/>
    <ds:schemaRef ds:uri="9dd66dd2-dc2f-4e10-8286-f1da66314693"/>
    <ds:schemaRef ds:uri="http://purl.org/dc/elements/1.1/"/>
    <ds:schemaRef ds:uri="http://schemas.microsoft.com/office/infopath/2007/PartnerControls"/>
    <ds:schemaRef ds:uri="http://purl.org/dc/terms/"/>
    <ds:schemaRef ds:uri="e7f29ac3-c74a-46a7-9e80-ec6458dc319f"/>
    <ds:schemaRef ds:uri="http://schemas.microsoft.com/office/2006/metadata/properties"/>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3F071623-E816-41FF-B0CD-C250D1775D00}"/>
</file>

<file path=docProps/app.xml><?xml version="1.0" encoding="utf-8"?>
<Properties xmlns="http://schemas.openxmlformats.org/officeDocument/2006/extended-properties" xmlns:vt="http://schemas.openxmlformats.org/officeDocument/2006/docPropsVTypes">
  <Template>P1.3.2 - Energy Stores</Template>
  <TotalTime>8070</TotalTime>
  <Words>4453</Words>
  <Application>Microsoft Office PowerPoint</Application>
  <PresentationFormat>Widescreen</PresentationFormat>
  <Paragraphs>525</Paragraphs>
  <Slides>25</Slides>
  <Notes>22</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Cambria Math</vt:lpstr>
      <vt:lpstr>Century Gothic</vt:lpstr>
      <vt:lpstr>Georgia</vt:lpstr>
      <vt:lpstr>Wingdings</vt:lpstr>
      <vt:lpstr>B2.2.11 Feedback lesson</vt:lpstr>
      <vt:lpstr>Making this resource work for you</vt:lpstr>
      <vt:lpstr>PowerPoint Presentation</vt:lpstr>
      <vt:lpstr>PowerPoint Presentation</vt:lpstr>
      <vt:lpstr>PowerPoint Presentation</vt:lpstr>
      <vt:lpstr>C5.1.7</vt:lpstr>
      <vt:lpstr>PowerPoint Presentation</vt:lpstr>
      <vt:lpstr>This is the fix-it portion of the lesson</vt:lpstr>
      <vt:lpstr>Alcohols</vt:lpstr>
      <vt:lpstr>Uses of Alcohols</vt:lpstr>
      <vt:lpstr>Reactions of Alcohols</vt:lpstr>
      <vt:lpstr>Which statements do you agree with?</vt:lpstr>
      <vt:lpstr>What is the general formula of alcohols?</vt:lpstr>
      <vt:lpstr>Can you explain the mistake in each of these structural formulae?</vt:lpstr>
      <vt:lpstr>Drill</vt:lpstr>
      <vt:lpstr>Drill answers</vt:lpstr>
      <vt:lpstr>I: Alcohol formulae</vt:lpstr>
      <vt:lpstr>We: Alcohol formulae</vt:lpstr>
      <vt:lpstr>You: Alcohol formulae</vt:lpstr>
      <vt:lpstr>Worksheet</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Jessica Wood</cp:lastModifiedBy>
  <cp:revision>886</cp:revision>
  <dcterms:created xsi:type="dcterms:W3CDTF">2019-03-21T11:24:14Z</dcterms:created>
  <dcterms:modified xsi:type="dcterms:W3CDTF">2025-10-01T13:34:20Z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